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41"/>
  </p:notesMasterIdLst>
  <p:sldIdLst>
    <p:sldId id="258" r:id="rId6"/>
    <p:sldId id="295" r:id="rId7"/>
    <p:sldId id="261" r:id="rId8"/>
    <p:sldId id="262" r:id="rId9"/>
    <p:sldId id="257" r:id="rId10"/>
    <p:sldId id="260" r:id="rId11"/>
    <p:sldId id="264" r:id="rId12"/>
    <p:sldId id="265" r:id="rId13"/>
    <p:sldId id="266" r:id="rId14"/>
    <p:sldId id="268" r:id="rId15"/>
    <p:sldId id="273" r:id="rId16"/>
    <p:sldId id="297" r:id="rId17"/>
    <p:sldId id="296" r:id="rId18"/>
    <p:sldId id="270" r:id="rId19"/>
    <p:sldId id="271" r:id="rId20"/>
    <p:sldId id="272" r:id="rId21"/>
    <p:sldId id="275" r:id="rId22"/>
    <p:sldId id="276" r:id="rId23"/>
    <p:sldId id="277" r:id="rId24"/>
    <p:sldId id="278" r:id="rId25"/>
    <p:sldId id="294" r:id="rId26"/>
    <p:sldId id="280" r:id="rId27"/>
    <p:sldId id="281" r:id="rId28"/>
    <p:sldId id="282" r:id="rId29"/>
    <p:sldId id="283" r:id="rId30"/>
    <p:sldId id="284" r:id="rId31"/>
    <p:sldId id="274" r:id="rId32"/>
    <p:sldId id="286" r:id="rId33"/>
    <p:sldId id="287" r:id="rId34"/>
    <p:sldId id="288" r:id="rId35"/>
    <p:sldId id="299" r:id="rId36"/>
    <p:sldId id="289" r:id="rId37"/>
    <p:sldId id="290" r:id="rId38"/>
    <p:sldId id="292" r:id="rId39"/>
    <p:sldId id="29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488"/>
    <a:srgbClr val="1A365D"/>
    <a:srgbClr val="D69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2223F8-F22A-3FF3-054F-036DF1BDD2E0}" v="1" dt="2026-01-13T15:12:58.1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530" autoAdjust="0"/>
  </p:normalViewPr>
  <p:slideViewPr>
    <p:cSldViewPr snapToGrid="0">
      <p:cViewPr varScale="1">
        <p:scale>
          <a:sx n="97" d="100"/>
          <a:sy n="97" d="100"/>
        </p:scale>
        <p:origin x="11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Moss" userId="2ef91cd1-478d-4e62-9b55-d75b2861bfe4" providerId="ADAL" clId="{ED042BA5-6EA9-45D7-A418-C8F7DB54052A}"/>
    <pc:docChg chg="undo redo custSel addSld delSld modSld sldOrd">
      <pc:chgData name="Aaron Moss" userId="2ef91cd1-478d-4e62-9b55-d75b2861bfe4" providerId="ADAL" clId="{ED042BA5-6EA9-45D7-A418-C8F7DB54052A}" dt="2025-12-17T03:17:38.444" v="2428" actId="1076"/>
      <pc:docMkLst>
        <pc:docMk/>
      </pc:docMkLst>
      <pc:sldChg chg="addSp delSp modSp add mod">
        <pc:chgData name="Aaron Moss" userId="2ef91cd1-478d-4e62-9b55-d75b2861bfe4" providerId="ADAL" clId="{ED042BA5-6EA9-45D7-A418-C8F7DB54052A}" dt="2025-12-17T03:17:38.444" v="2428" actId="1076"/>
        <pc:sldMkLst>
          <pc:docMk/>
          <pc:sldMk cId="0" sldId="289"/>
        </pc:sldMkLst>
        <pc:picChg chg="add mod">
          <ac:chgData name="Aaron Moss" userId="2ef91cd1-478d-4e62-9b55-d75b2861bfe4" providerId="ADAL" clId="{ED042BA5-6EA9-45D7-A418-C8F7DB54052A}" dt="2025-12-17T03:17:38.444" v="2428" actId="1076"/>
          <ac:picMkLst>
            <pc:docMk/>
            <pc:sldMk cId="0" sldId="289"/>
            <ac:picMk id="29" creationId="{B8C059C6-7FF9-BAAD-453A-69194DF985AA}"/>
          </ac:picMkLst>
        </pc:picChg>
      </pc:sldChg>
    </pc:docChg>
  </pc:docChgLst>
  <pc:docChgLst>
    <pc:chgData name="Aaron Moss" userId="S::aaron.moss@cloudresearch.com::2ef91cd1-478d-4e62-9b55-d75b2861bfe4" providerId="AD" clId="Web-{6B2223F8-F22A-3FF3-054F-036DF1BDD2E0}"/>
    <pc:docChg chg="delSld">
      <pc:chgData name="Aaron Moss" userId="S::aaron.moss@cloudresearch.com::2ef91cd1-478d-4e62-9b55-d75b2861bfe4" providerId="AD" clId="Web-{6B2223F8-F22A-3FF3-054F-036DF1BDD2E0}" dt="2026-01-13T15:12:58.170" v="0"/>
      <pc:docMkLst>
        <pc:docMk/>
      </pc:docMkLst>
      <pc:sldChg chg="del">
        <pc:chgData name="Aaron Moss" userId="S::aaron.moss@cloudresearch.com::2ef91cd1-478d-4e62-9b55-d75b2861bfe4" providerId="AD" clId="Web-{6B2223F8-F22A-3FF3-054F-036DF1BDD2E0}" dt="2026-01-13T15:12:58.170" v="0"/>
        <pc:sldMkLst>
          <pc:docMk/>
          <pc:sldMk cId="4155069870" sldId="298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8629D-5DA3-4945-9908-E0989411F47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E1509E-5DFB-4036-A296-CD232068CA7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some experiments, Ps experience ALL conditions of the study</a:t>
          </a:r>
        </a:p>
      </dgm:t>
    </dgm:pt>
    <dgm:pt modelId="{8062492B-1D19-43C7-8604-E7D5EC654EDA}" type="parTrans" cxnId="{F08EB1A2-1029-4EAC-AF88-9D8781ABDBEC}">
      <dgm:prSet/>
      <dgm:spPr/>
      <dgm:t>
        <a:bodyPr/>
        <a:lstStyle/>
        <a:p>
          <a:endParaRPr lang="en-US"/>
        </a:p>
      </dgm:t>
    </dgm:pt>
    <dgm:pt modelId="{CB776F6D-06FE-4D7D-941D-E7F7E8138DFA}" type="sibTrans" cxnId="{F08EB1A2-1029-4EAC-AF88-9D8781ABDBEC}">
      <dgm:prSet/>
      <dgm:spPr/>
      <dgm:t>
        <a:bodyPr/>
        <a:lstStyle/>
        <a:p>
          <a:endParaRPr lang="en-US"/>
        </a:p>
      </dgm:t>
    </dgm:pt>
    <dgm:pt modelId="{CD5E24FE-B4F8-4F4E-8315-B58D477C8E6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These are called repeated measures experiments</a:t>
          </a:r>
        </a:p>
      </dgm:t>
    </dgm:pt>
    <dgm:pt modelId="{1502ED20-0236-401F-9379-63148BCAFDB5}" type="parTrans" cxnId="{6304E869-D464-45A1-A9DD-D14FE3D1FFAC}">
      <dgm:prSet/>
      <dgm:spPr/>
      <dgm:t>
        <a:bodyPr/>
        <a:lstStyle/>
        <a:p>
          <a:endParaRPr lang="en-US"/>
        </a:p>
      </dgm:t>
    </dgm:pt>
    <dgm:pt modelId="{456B8BD8-F721-42C3-B563-93089191EE2C}" type="sibTrans" cxnId="{6304E869-D464-45A1-A9DD-D14FE3D1FFAC}">
      <dgm:prSet/>
      <dgm:spPr/>
      <dgm:t>
        <a:bodyPr/>
        <a:lstStyle/>
        <a:p>
          <a:endParaRPr lang="en-US"/>
        </a:p>
      </dgm:t>
    </dgm:pt>
    <dgm:pt modelId="{461EF8D8-DC06-4AC3-AA1B-9E425AEDDEA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When might this design be useful?</a:t>
          </a:r>
        </a:p>
      </dgm:t>
    </dgm:pt>
    <dgm:pt modelId="{BDBE46B7-A0AF-4F3B-BD5E-FE145A4464DD}" type="parTrans" cxnId="{1D494730-56F8-485E-B8B3-26AF676064F0}">
      <dgm:prSet/>
      <dgm:spPr/>
      <dgm:t>
        <a:bodyPr/>
        <a:lstStyle/>
        <a:p>
          <a:endParaRPr lang="en-US"/>
        </a:p>
      </dgm:t>
    </dgm:pt>
    <dgm:pt modelId="{BC5BED9D-8A39-49FD-A11F-67C930DD700A}" type="sibTrans" cxnId="{1D494730-56F8-485E-B8B3-26AF676064F0}">
      <dgm:prSet/>
      <dgm:spPr/>
      <dgm:t>
        <a:bodyPr/>
        <a:lstStyle/>
        <a:p>
          <a:endParaRPr lang="en-US"/>
        </a:p>
      </dgm:t>
    </dgm:pt>
    <dgm:pt modelId="{D9E0980D-2D06-4137-95D0-8382F30AC87E}" type="pres">
      <dgm:prSet presAssocID="{68C8629D-5DA3-4945-9908-E0989411F477}" presName="root" presStyleCnt="0">
        <dgm:presLayoutVars>
          <dgm:dir/>
          <dgm:resizeHandles val="exact"/>
        </dgm:presLayoutVars>
      </dgm:prSet>
      <dgm:spPr/>
    </dgm:pt>
    <dgm:pt modelId="{61F34586-BFF7-4526-8821-7CB141D1D972}" type="pres">
      <dgm:prSet presAssocID="{00E1509E-5DFB-4036-A296-CD232068CA7B}" presName="compNode" presStyleCnt="0"/>
      <dgm:spPr/>
    </dgm:pt>
    <dgm:pt modelId="{2AE3B597-4406-4226-89F1-2C060A71E7D4}" type="pres">
      <dgm:prSet presAssocID="{00E1509E-5DFB-4036-A296-CD232068CA7B}" presName="bgRect" presStyleLbl="bgShp" presStyleIdx="0" presStyleCnt="3"/>
      <dgm:spPr/>
    </dgm:pt>
    <dgm:pt modelId="{4DEBDCDC-508E-4BBB-8774-B55A459AE2E9}" type="pres">
      <dgm:prSet presAssocID="{00E1509E-5DFB-4036-A296-CD232068CA7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E998BDA0-FC64-42D3-89E9-9413A357336B}" type="pres">
      <dgm:prSet presAssocID="{00E1509E-5DFB-4036-A296-CD232068CA7B}" presName="spaceRect" presStyleCnt="0"/>
      <dgm:spPr/>
    </dgm:pt>
    <dgm:pt modelId="{249FC0D7-6388-4CCB-AF1F-2F0DC4F62105}" type="pres">
      <dgm:prSet presAssocID="{00E1509E-5DFB-4036-A296-CD232068CA7B}" presName="parTx" presStyleLbl="revTx" presStyleIdx="0" presStyleCnt="3">
        <dgm:presLayoutVars>
          <dgm:chMax val="0"/>
          <dgm:chPref val="0"/>
        </dgm:presLayoutVars>
      </dgm:prSet>
      <dgm:spPr/>
    </dgm:pt>
    <dgm:pt modelId="{E0611F26-CFC8-4DB9-BA71-C8ACF915B059}" type="pres">
      <dgm:prSet presAssocID="{CB776F6D-06FE-4D7D-941D-E7F7E8138DFA}" presName="sibTrans" presStyleCnt="0"/>
      <dgm:spPr/>
    </dgm:pt>
    <dgm:pt modelId="{99C2431B-74D0-4068-B199-EE280C02B648}" type="pres">
      <dgm:prSet presAssocID="{CD5E24FE-B4F8-4F4E-8315-B58D477C8E6B}" presName="compNode" presStyleCnt="0"/>
      <dgm:spPr/>
    </dgm:pt>
    <dgm:pt modelId="{F95F4BDE-EFE5-4D9C-9813-732D8D4A6E22}" type="pres">
      <dgm:prSet presAssocID="{CD5E24FE-B4F8-4F4E-8315-B58D477C8E6B}" presName="bgRect" presStyleLbl="bgShp" presStyleIdx="1" presStyleCnt="3"/>
      <dgm:spPr/>
    </dgm:pt>
    <dgm:pt modelId="{BAB020F5-95D9-403C-A889-9A5EFBBDCC6D}" type="pres">
      <dgm:prSet presAssocID="{CD5E24FE-B4F8-4F4E-8315-B58D477C8E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BDD32B8A-DD5B-4C16-9AF8-4EF9743D6653}" type="pres">
      <dgm:prSet presAssocID="{CD5E24FE-B4F8-4F4E-8315-B58D477C8E6B}" presName="spaceRect" presStyleCnt="0"/>
      <dgm:spPr/>
    </dgm:pt>
    <dgm:pt modelId="{8399FACE-205F-4199-A04B-D7ACAC8F72A2}" type="pres">
      <dgm:prSet presAssocID="{CD5E24FE-B4F8-4F4E-8315-B58D477C8E6B}" presName="parTx" presStyleLbl="revTx" presStyleIdx="1" presStyleCnt="3">
        <dgm:presLayoutVars>
          <dgm:chMax val="0"/>
          <dgm:chPref val="0"/>
        </dgm:presLayoutVars>
      </dgm:prSet>
      <dgm:spPr/>
    </dgm:pt>
    <dgm:pt modelId="{115302DF-1E7E-4099-9AB4-7E6F0C1BC7AB}" type="pres">
      <dgm:prSet presAssocID="{456B8BD8-F721-42C3-B563-93089191EE2C}" presName="sibTrans" presStyleCnt="0"/>
      <dgm:spPr/>
    </dgm:pt>
    <dgm:pt modelId="{0DC0C508-06D2-47C1-A480-C6826106EBC0}" type="pres">
      <dgm:prSet presAssocID="{461EF8D8-DC06-4AC3-AA1B-9E425AEDDEA0}" presName="compNode" presStyleCnt="0"/>
      <dgm:spPr/>
    </dgm:pt>
    <dgm:pt modelId="{F82C9C83-2BD9-4CD4-8FC5-03B14FCAC77A}" type="pres">
      <dgm:prSet presAssocID="{461EF8D8-DC06-4AC3-AA1B-9E425AEDDEA0}" presName="bgRect" presStyleLbl="bgShp" presStyleIdx="2" presStyleCnt="3"/>
      <dgm:spPr/>
    </dgm:pt>
    <dgm:pt modelId="{1ED7615A-EB80-4E88-831F-342D86CBDA76}" type="pres">
      <dgm:prSet presAssocID="{461EF8D8-DC06-4AC3-AA1B-9E425AEDDEA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sel"/>
        </a:ext>
      </dgm:extLst>
    </dgm:pt>
    <dgm:pt modelId="{E7C1EBD9-7156-492B-B0FD-B6956D65B5FA}" type="pres">
      <dgm:prSet presAssocID="{461EF8D8-DC06-4AC3-AA1B-9E425AEDDEA0}" presName="spaceRect" presStyleCnt="0"/>
      <dgm:spPr/>
    </dgm:pt>
    <dgm:pt modelId="{D103FC1E-DC79-4439-ADC1-D894D1F2DA06}" type="pres">
      <dgm:prSet presAssocID="{461EF8D8-DC06-4AC3-AA1B-9E425AEDDEA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D494730-56F8-485E-B8B3-26AF676064F0}" srcId="{68C8629D-5DA3-4945-9908-E0989411F477}" destId="{461EF8D8-DC06-4AC3-AA1B-9E425AEDDEA0}" srcOrd="2" destOrd="0" parTransId="{BDBE46B7-A0AF-4F3B-BD5E-FE145A4464DD}" sibTransId="{BC5BED9D-8A39-49FD-A11F-67C930DD700A}"/>
    <dgm:cxn modelId="{75BAF066-9EAD-4A01-9EE9-47E20BE082A4}" type="presOf" srcId="{68C8629D-5DA3-4945-9908-E0989411F477}" destId="{D9E0980D-2D06-4137-95D0-8382F30AC87E}" srcOrd="0" destOrd="0" presId="urn:microsoft.com/office/officeart/2018/2/layout/IconVerticalSolidList"/>
    <dgm:cxn modelId="{6304E869-D464-45A1-A9DD-D14FE3D1FFAC}" srcId="{68C8629D-5DA3-4945-9908-E0989411F477}" destId="{CD5E24FE-B4F8-4F4E-8315-B58D477C8E6B}" srcOrd="1" destOrd="0" parTransId="{1502ED20-0236-401F-9379-63148BCAFDB5}" sibTransId="{456B8BD8-F721-42C3-B563-93089191EE2C}"/>
    <dgm:cxn modelId="{F37E048F-0A75-4418-8A6C-D87A3E0AF129}" type="presOf" srcId="{461EF8D8-DC06-4AC3-AA1B-9E425AEDDEA0}" destId="{D103FC1E-DC79-4439-ADC1-D894D1F2DA06}" srcOrd="0" destOrd="0" presId="urn:microsoft.com/office/officeart/2018/2/layout/IconVerticalSolidList"/>
    <dgm:cxn modelId="{4CE2A69D-D514-4386-8EF0-2431AF149915}" type="presOf" srcId="{00E1509E-5DFB-4036-A296-CD232068CA7B}" destId="{249FC0D7-6388-4CCB-AF1F-2F0DC4F62105}" srcOrd="0" destOrd="0" presId="urn:microsoft.com/office/officeart/2018/2/layout/IconVerticalSolidList"/>
    <dgm:cxn modelId="{F08EB1A2-1029-4EAC-AF88-9D8781ABDBEC}" srcId="{68C8629D-5DA3-4945-9908-E0989411F477}" destId="{00E1509E-5DFB-4036-A296-CD232068CA7B}" srcOrd="0" destOrd="0" parTransId="{8062492B-1D19-43C7-8604-E7D5EC654EDA}" sibTransId="{CB776F6D-06FE-4D7D-941D-E7F7E8138DFA}"/>
    <dgm:cxn modelId="{5D8325C1-9400-4C0B-8C86-4B927218739A}" type="presOf" srcId="{CD5E24FE-B4F8-4F4E-8315-B58D477C8E6B}" destId="{8399FACE-205F-4199-A04B-D7ACAC8F72A2}" srcOrd="0" destOrd="0" presId="urn:microsoft.com/office/officeart/2018/2/layout/IconVerticalSolidList"/>
    <dgm:cxn modelId="{85D8B28F-AA01-4800-84FA-F99C52529358}" type="presParOf" srcId="{D9E0980D-2D06-4137-95D0-8382F30AC87E}" destId="{61F34586-BFF7-4526-8821-7CB141D1D972}" srcOrd="0" destOrd="0" presId="urn:microsoft.com/office/officeart/2018/2/layout/IconVerticalSolidList"/>
    <dgm:cxn modelId="{87CE4683-4988-4239-BED0-0B31BB8642D0}" type="presParOf" srcId="{61F34586-BFF7-4526-8821-7CB141D1D972}" destId="{2AE3B597-4406-4226-89F1-2C060A71E7D4}" srcOrd="0" destOrd="0" presId="urn:microsoft.com/office/officeart/2018/2/layout/IconVerticalSolidList"/>
    <dgm:cxn modelId="{A08885D9-34B6-4438-89FF-6FB14CDE7378}" type="presParOf" srcId="{61F34586-BFF7-4526-8821-7CB141D1D972}" destId="{4DEBDCDC-508E-4BBB-8774-B55A459AE2E9}" srcOrd="1" destOrd="0" presId="urn:microsoft.com/office/officeart/2018/2/layout/IconVerticalSolidList"/>
    <dgm:cxn modelId="{62BF5418-4A2F-432E-A0AE-AB8046325F47}" type="presParOf" srcId="{61F34586-BFF7-4526-8821-7CB141D1D972}" destId="{E998BDA0-FC64-42D3-89E9-9413A357336B}" srcOrd="2" destOrd="0" presId="urn:microsoft.com/office/officeart/2018/2/layout/IconVerticalSolidList"/>
    <dgm:cxn modelId="{6625B015-6F50-44D4-A066-B40F5B147D27}" type="presParOf" srcId="{61F34586-BFF7-4526-8821-7CB141D1D972}" destId="{249FC0D7-6388-4CCB-AF1F-2F0DC4F62105}" srcOrd="3" destOrd="0" presId="urn:microsoft.com/office/officeart/2018/2/layout/IconVerticalSolidList"/>
    <dgm:cxn modelId="{C32315AF-B586-4071-87BD-21E2CEDCA846}" type="presParOf" srcId="{D9E0980D-2D06-4137-95D0-8382F30AC87E}" destId="{E0611F26-CFC8-4DB9-BA71-C8ACF915B059}" srcOrd="1" destOrd="0" presId="urn:microsoft.com/office/officeart/2018/2/layout/IconVerticalSolidList"/>
    <dgm:cxn modelId="{9D018573-B5E2-4CD8-AF1F-A98753A9421F}" type="presParOf" srcId="{D9E0980D-2D06-4137-95D0-8382F30AC87E}" destId="{99C2431B-74D0-4068-B199-EE280C02B648}" srcOrd="2" destOrd="0" presId="urn:microsoft.com/office/officeart/2018/2/layout/IconVerticalSolidList"/>
    <dgm:cxn modelId="{C9BCEABC-7838-48BC-BB42-CCFB12AE516F}" type="presParOf" srcId="{99C2431B-74D0-4068-B199-EE280C02B648}" destId="{F95F4BDE-EFE5-4D9C-9813-732D8D4A6E22}" srcOrd="0" destOrd="0" presId="urn:microsoft.com/office/officeart/2018/2/layout/IconVerticalSolidList"/>
    <dgm:cxn modelId="{1794D8F3-4B05-4E89-A6CC-214D90897311}" type="presParOf" srcId="{99C2431B-74D0-4068-B199-EE280C02B648}" destId="{BAB020F5-95D9-403C-A889-9A5EFBBDCC6D}" srcOrd="1" destOrd="0" presId="urn:microsoft.com/office/officeart/2018/2/layout/IconVerticalSolidList"/>
    <dgm:cxn modelId="{BBEE9E69-E72B-472C-B95F-D0C690D7ADF1}" type="presParOf" srcId="{99C2431B-74D0-4068-B199-EE280C02B648}" destId="{BDD32B8A-DD5B-4C16-9AF8-4EF9743D6653}" srcOrd="2" destOrd="0" presId="urn:microsoft.com/office/officeart/2018/2/layout/IconVerticalSolidList"/>
    <dgm:cxn modelId="{9C5F14FA-4524-4A78-ACAA-497F2ADED304}" type="presParOf" srcId="{99C2431B-74D0-4068-B199-EE280C02B648}" destId="{8399FACE-205F-4199-A04B-D7ACAC8F72A2}" srcOrd="3" destOrd="0" presId="urn:microsoft.com/office/officeart/2018/2/layout/IconVerticalSolidList"/>
    <dgm:cxn modelId="{D0186534-D264-4C66-9277-1494E1D161C4}" type="presParOf" srcId="{D9E0980D-2D06-4137-95D0-8382F30AC87E}" destId="{115302DF-1E7E-4099-9AB4-7E6F0C1BC7AB}" srcOrd="3" destOrd="0" presId="urn:microsoft.com/office/officeart/2018/2/layout/IconVerticalSolidList"/>
    <dgm:cxn modelId="{3181B048-92F6-4BAE-885E-8A9E52D2021C}" type="presParOf" srcId="{D9E0980D-2D06-4137-95D0-8382F30AC87E}" destId="{0DC0C508-06D2-47C1-A480-C6826106EBC0}" srcOrd="4" destOrd="0" presId="urn:microsoft.com/office/officeart/2018/2/layout/IconVerticalSolidList"/>
    <dgm:cxn modelId="{1DABF6AA-FD3B-4E8D-B236-DB9E3B973D24}" type="presParOf" srcId="{0DC0C508-06D2-47C1-A480-C6826106EBC0}" destId="{F82C9C83-2BD9-4CD4-8FC5-03B14FCAC77A}" srcOrd="0" destOrd="0" presId="urn:microsoft.com/office/officeart/2018/2/layout/IconVerticalSolidList"/>
    <dgm:cxn modelId="{7B2292FF-99D7-41BB-882B-0F452F2F30BC}" type="presParOf" srcId="{0DC0C508-06D2-47C1-A480-C6826106EBC0}" destId="{1ED7615A-EB80-4E88-831F-342D86CBDA76}" srcOrd="1" destOrd="0" presId="urn:microsoft.com/office/officeart/2018/2/layout/IconVerticalSolidList"/>
    <dgm:cxn modelId="{0600A3F8-99F0-498E-ABE8-DEB22F824436}" type="presParOf" srcId="{0DC0C508-06D2-47C1-A480-C6826106EBC0}" destId="{E7C1EBD9-7156-492B-B0FD-B6956D65B5FA}" srcOrd="2" destOrd="0" presId="urn:microsoft.com/office/officeart/2018/2/layout/IconVerticalSolidList"/>
    <dgm:cxn modelId="{473A9348-11E6-49E0-83B2-DD5EA127F36A}" type="presParOf" srcId="{0DC0C508-06D2-47C1-A480-C6826106EBC0}" destId="{D103FC1E-DC79-4439-ADC1-D894D1F2DA0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3B597-4406-4226-89F1-2C060A71E7D4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BDCDC-508E-4BBB-8774-B55A459AE2E9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FC0D7-6388-4CCB-AF1F-2F0DC4F62105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In some experiments, Ps experience ALL conditions of the study</a:t>
          </a:r>
        </a:p>
      </dsp:txBody>
      <dsp:txXfrm>
        <a:off x="1435590" y="531"/>
        <a:ext cx="9080009" cy="1242935"/>
      </dsp:txXfrm>
    </dsp:sp>
    <dsp:sp modelId="{F95F4BDE-EFE5-4D9C-9813-732D8D4A6E22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020F5-95D9-403C-A889-9A5EFBBDCC6D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99FACE-205F-4199-A04B-D7ACAC8F72A2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These are called repeated measures experiments</a:t>
          </a:r>
        </a:p>
      </dsp:txBody>
      <dsp:txXfrm>
        <a:off x="1435590" y="1554201"/>
        <a:ext cx="9080009" cy="1242935"/>
      </dsp:txXfrm>
    </dsp:sp>
    <dsp:sp modelId="{F82C9C83-2BD9-4CD4-8FC5-03B14FCAC77A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D7615A-EB80-4E88-831F-342D86CBDA76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03FC1E-DC79-4439-ADC1-D894D1F2DA06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When might this design be useful?</a:t>
          </a:r>
        </a:p>
      </dsp:txBody>
      <dsp:txXfrm>
        <a:off x="1435590" y="3107870"/>
        <a:ext cx="9080009" cy="1242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9A2BB-8C22-46FC-8AC2-0FE2CBEAACDC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07B72-376E-420C-B2F6-E227C163D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8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Walk through both main effects, and the interaction. </a:t>
            </a:r>
          </a:p>
          <a:p>
            <a:endParaRPr lang="en-US" dirty="0"/>
          </a:p>
          <a:p>
            <a:r>
              <a:rPr lang="en-US" dirty="0"/>
              <a:t>Explain why this let’s us see more complex relationships.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607B72-376E-420C-B2F6-E227C163DE1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94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Tell students they can write this down on paper or just answer in their head. They don’t need to share their thoughts with anyone. </a:t>
            </a:r>
          </a:p>
          <a:p>
            <a:endParaRPr lang="en-US" dirty="0"/>
          </a:p>
          <a:p>
            <a:r>
              <a:rPr lang="en-US" dirty="0"/>
              <a:t>After walking through both questions, ask if they think their views would change if the questions were reversed?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607B72-376E-420C-B2F6-E227C163DE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71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out how these three things solve the problems of correlational studies.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607B72-376E-420C-B2F6-E227C163DE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30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how this solves directionality and establishes temporal precedence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607B72-376E-420C-B2F6-E227C163DE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54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2CD4C-2E6E-0849-F23A-FDF279C52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EF0C6-9C8B-E444-A477-CFC1E38CEA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CFAA9-C2D4-6B89-6FC9-2A08C55AC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4A52D-F78A-0ECA-058D-74AD6F353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4D21B-AA7F-E396-0155-D9EE092B8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6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C9ADE-9564-6968-8131-E5DA04ED1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E51BFE-FB47-FB33-33A9-EECA62B9A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BEAC1-52A2-87FF-F761-C41410215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E1583-7345-09A4-D0B5-938C524A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4C26E-A7AF-4B12-79F6-63140D14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2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A8F02B-4B62-C661-AD64-477DA4342A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BB1D6-B0B4-05BD-F919-D487AD02E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B8FC6-AC01-1BC4-5083-6DB19724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4C32C-68EB-244C-4D61-7ADB1299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5B71B-03BE-010D-FDB5-FDCCE116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0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475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620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D453-CEA4-14B2-A547-46DEE679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C8BA2-D969-5E6C-35C4-1166D10B7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E876A-5E8A-9B55-1487-ED038FCA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E0316-F86D-FEB8-9906-634BA45C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BD1B7-A1CD-58F2-41A4-8B3DB4F82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1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53447-430F-F47E-A427-75E51EDE5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82A81-78F0-A92E-56C1-B70C713AA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2B94A-3764-2BED-AA6D-48C9C8BB1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924D-CF3A-9A1F-A3F4-E828D52BE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F7EB6-C7B2-F6D2-8A8D-C76DBF1C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6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D43A7-F14E-C558-040D-1F57627BD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3517B-21B3-CA42-796F-14BABE784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7FF8D-DA68-431E-8DFF-A2F015B8AA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23122-A5DF-4545-720B-63FDFE51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8AF25B-4D66-90DD-D92B-2D5CD83F8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D1C6D-CF56-07CB-0309-56E1FFFEB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CF35C-B7C9-3DDD-7250-5C30579AD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FA74B-7FE9-1A4B-E0D9-8B9BB0064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DF502-6FAC-3671-0ACE-B7674FFCC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41F01-7130-208E-B94D-AB4A366B5D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A312F5-E9CA-7590-63BA-03959B345B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E55F0B-F9BA-A109-7905-3EA1A3944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5D78C6-0B42-430F-82BD-05AA27613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42CF4A-2E0C-5CD4-91E6-F54D1DBA5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3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0D3F7-A0D4-ED41-80FE-895A3E698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A1204-9E18-340E-5D8B-3BD0A32F0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3D4646-5465-8A1A-FA04-36037E92E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16540-067D-D429-2C1B-60BBA19AD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9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96681-25C2-2FE7-01B0-2343F1DB7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822118-D53C-0C24-92A5-A8EB0C9CF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731DB-D476-822C-899C-7D621B6F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112EF-86FA-0784-FD48-CBA588580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C3481-87E7-5CE8-E309-0B905FDCB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CA6E9-2889-C73E-D79A-B27D00825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E1E6-44BE-22C3-1E6C-BEDA936E1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161FA-1DD4-5CC5-ADB1-7A93A7CB9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72FEB9-05EE-BC0A-FECE-2292559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6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2EC8E-109F-88C6-0169-486520C8B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2AE181-471F-D11D-AE87-CF1312ECBA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3E47B1-483F-FA44-204D-7ABA33777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00424-A8D4-EA8E-4B3A-2768FA095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2900A-4AE2-AD6F-E2EA-3134B1A1A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71071-6473-FC3D-3E37-7D2940B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1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C6A36-C4CF-59DA-D197-8A368D0DC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6D928-5B2D-90A6-AA35-79330ADC2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2858-D029-BE5B-D7A2-60BD885E7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16AF92-307B-4EB0-9B90-A4D95BA30B82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3E577-677B-AA92-D492-A3066AD9B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D308E-884D-A382-B37C-8106DBEA9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53AD36-C3CE-4126-A101-0464D49B3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4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94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66309" y="1930400"/>
            <a:ext cx="4929051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800"/>
              </a:lnSpc>
              <a:spcAft>
                <a:spcPts val="1600"/>
              </a:spcAft>
            </a:pPr>
            <a:r>
              <a:rPr lang="en-US" sz="3733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CHAPTER 7</a:t>
            </a:r>
            <a:endParaRPr lang="en-US" sz="37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2725331" y="2717800"/>
            <a:ext cx="6741140" cy="660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5200"/>
              </a:lnSpc>
              <a:spcAft>
                <a:spcPts val="2000"/>
              </a:spcAft>
            </a:pPr>
            <a:r>
              <a:rPr lang="en-US" sz="5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Experimental Research</a:t>
            </a:r>
            <a:endParaRPr lang="en-US" sz="5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4370082" y="4079967"/>
            <a:ext cx="3451836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800"/>
              </a:lnSpc>
              <a:spcAft>
                <a:spcPts val="4000"/>
              </a:spcAft>
            </a:pPr>
            <a:r>
              <a:rPr lang="en-US" sz="2000" dirty="0">
                <a:solidFill>
                  <a:srgbClr val="FFFFFF">
                    <a:alpha val="85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Establishing Cause and Effect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5334000" y="4876800"/>
            <a:ext cx="1524000" cy="50800"/>
          </a:xfrm>
          <a:prstGeom prst="roundRect">
            <a:avLst>
              <a:gd name="adj" fmla="val 50000"/>
            </a:avLst>
          </a:prstGeom>
          <a:solidFill>
            <a:srgbClr val="D69E2E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20EC0-22F1-5FE1-681A-158EA2233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The God’s View Study</a:t>
            </a:r>
          </a:p>
        </p:txBody>
      </p:sp>
      <p:pic>
        <p:nvPicPr>
          <p:cNvPr id="4" name="Image 540">
            <a:extLst>
              <a:ext uri="{FF2B5EF4-FFF2-40B4-BE49-F238E27FC236}">
                <a16:creationId xmlns:a16="http://schemas.microsoft.com/office/drawing/2014/main" id="{4F85363B-43FF-87E6-E0F6-A3CA64DA6A1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0874" y="1838172"/>
            <a:ext cx="4585126" cy="435133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2035D4E-1E0C-0A30-72C7-BE7EF65CD4BA}"/>
              </a:ext>
            </a:extLst>
          </p:cNvPr>
          <p:cNvGrpSpPr/>
          <p:nvPr/>
        </p:nvGrpSpPr>
        <p:grpSpPr>
          <a:xfrm>
            <a:off x="6663814" y="2532857"/>
            <a:ext cx="4839928" cy="2961968"/>
            <a:chOff x="285750" y="2009924"/>
            <a:chExt cx="4210050" cy="2402086"/>
          </a:xfrm>
        </p:grpSpPr>
        <p:sp>
          <p:nvSpPr>
            <p:cNvPr id="6" name="Text 3">
              <a:extLst>
                <a:ext uri="{FF2B5EF4-FFF2-40B4-BE49-F238E27FC236}">
                  <a16:creationId xmlns:a16="http://schemas.microsoft.com/office/drawing/2014/main" id="{CFF245B4-11D6-989D-0A25-D1401057B670}"/>
                </a:ext>
              </a:extLst>
            </p:cNvPr>
            <p:cNvSpPr/>
            <p:nvPr/>
          </p:nvSpPr>
          <p:spPr>
            <a:xfrm>
              <a:off x="285750" y="2009924"/>
              <a:ext cx="4210050" cy="2402086"/>
            </a:xfrm>
            <a:prstGeom prst="roundRect">
              <a:avLst>
                <a:gd name="adj" fmla="val 3965"/>
              </a:avLst>
            </a:prstGeom>
            <a:solidFill>
              <a:srgbClr val="FFFFFF"/>
            </a:solidFill>
            <a:ln w="19050">
              <a:solidFill>
                <a:srgbClr val="E7E5E4"/>
              </a:solidFill>
            </a:ln>
          </p:spPr>
          <p:txBody>
            <a:bodyPr wrap="square" rtlCol="0" anchor="ctr"/>
            <a:lstStyle/>
            <a:p>
              <a:pPr marL="0" indent="0">
                <a:buNone/>
              </a:pPr>
              <a:endParaRPr lang="en-US" sz="3600" dirty="0"/>
            </a:p>
          </p:txBody>
        </p:sp>
        <p:sp>
          <p:nvSpPr>
            <p:cNvPr id="7" name="Text 4">
              <a:extLst>
                <a:ext uri="{FF2B5EF4-FFF2-40B4-BE49-F238E27FC236}">
                  <a16:creationId xmlns:a16="http://schemas.microsoft.com/office/drawing/2014/main" id="{9E3B304B-18C5-D68C-6670-FEB74809F144}"/>
                </a:ext>
              </a:extLst>
            </p:cNvPr>
            <p:cNvSpPr/>
            <p:nvPr/>
          </p:nvSpPr>
          <p:spPr>
            <a:xfrm>
              <a:off x="457200" y="2181374"/>
              <a:ext cx="3944493" cy="173236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l">
                <a:lnSpc>
                  <a:spcPts val="1365"/>
                </a:lnSpc>
                <a:spcAft>
                  <a:spcPts val="750"/>
                </a:spcAft>
                <a:buNone/>
              </a:pPr>
              <a:r>
                <a:rPr lang="en-US" sz="24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WHAT GETS EQUALIZED</a:t>
              </a:r>
              <a:endParaRPr lang="en-US" sz="2400" dirty="0"/>
            </a:p>
          </p:txBody>
        </p:sp>
        <p:sp>
          <p:nvSpPr>
            <p:cNvPr id="8" name="Text 5">
              <a:extLst>
                <a:ext uri="{FF2B5EF4-FFF2-40B4-BE49-F238E27FC236}">
                  <a16:creationId xmlns:a16="http://schemas.microsoft.com/office/drawing/2014/main" id="{9F1DD31C-A82B-ABC7-733E-9AAF2835C75B}"/>
                </a:ext>
              </a:extLst>
            </p:cNvPr>
            <p:cNvSpPr/>
            <p:nvPr/>
          </p:nvSpPr>
          <p:spPr>
            <a:xfrm>
              <a:off x="457200" y="2602260"/>
              <a:ext cx="3867150" cy="1638300"/>
            </a:xfrm>
            <a:prstGeom prst="rect">
              <a:avLst/>
            </a:prstGeom>
            <a:noFill/>
            <a:ln/>
          </p:spPr>
          <p:txBody>
            <a:bodyPr wrap="square" lIns="85725" tIns="0" rIns="0" bIns="0" rtlCol="0" anchor="t"/>
            <a:lstStyle/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Age, education, background</a:t>
              </a:r>
              <a:endParaRPr lang="en-US" sz="24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Pre-existing attitudes and beliefs</a:t>
              </a:r>
              <a:endParaRPr lang="en-US" sz="24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Religious upbringing</a:t>
              </a:r>
              <a:endParaRPr lang="en-US" sz="24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Political ideology</a:t>
              </a:r>
              <a:endParaRPr lang="en-US" sz="24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Variables the researcher hasn't even considered!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4279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1" y="381000"/>
            <a:ext cx="1611511" cy="502840"/>
          </a:xfrm>
          <a:prstGeom prst="roundRect">
            <a:avLst>
              <a:gd name="adj" fmla="val 50513"/>
            </a:avLst>
          </a:prstGeom>
          <a:solidFill>
            <a:srgbClr val="FFFFFF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762000" y="508000"/>
            <a:ext cx="1125581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</a:pPr>
            <a:r>
              <a:rPr lang="en-US" sz="14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ACTIVITY 7.1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508000" y="1484908"/>
            <a:ext cx="9501239" cy="482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800"/>
              </a:lnSpc>
              <a:spcAft>
                <a:spcPts val="2000"/>
              </a:spcAft>
            </a:pPr>
            <a:r>
              <a:rPr lang="en-US" sz="4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Design an Experiment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29E381-8FC7-AAB1-7BC9-A411D66F7FEF}"/>
              </a:ext>
            </a:extLst>
          </p:cNvPr>
          <p:cNvGrpSpPr/>
          <p:nvPr/>
        </p:nvGrpSpPr>
        <p:grpSpPr>
          <a:xfrm>
            <a:off x="508000" y="2854325"/>
            <a:ext cx="5979120" cy="1995092"/>
            <a:chOff x="508000" y="2433241"/>
            <a:chExt cx="5979120" cy="1995092"/>
          </a:xfrm>
        </p:grpSpPr>
        <p:sp>
          <p:nvSpPr>
            <p:cNvPr id="6" name="Text 4"/>
            <p:cNvSpPr/>
            <p:nvPr/>
          </p:nvSpPr>
          <p:spPr>
            <a:xfrm>
              <a:off x="508000" y="2433241"/>
              <a:ext cx="5979120" cy="1995092"/>
            </a:xfrm>
            <a:prstGeom prst="roundRect">
              <a:avLst>
                <a:gd name="adj" fmla="val 9417"/>
              </a:avLst>
            </a:prstGeom>
            <a:solidFill>
              <a:srgbClr val="FFFFFF">
                <a:alpha val="95000"/>
              </a:srgbClr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5"/>
            <p:cNvSpPr/>
            <p:nvPr/>
          </p:nvSpPr>
          <p:spPr>
            <a:xfrm>
              <a:off x="687227" y="2629925"/>
              <a:ext cx="5632359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  <a:spcAft>
                  <a:spcPts val="1000"/>
                </a:spcAft>
              </a:pPr>
              <a:r>
                <a:rPr lang="en-US" sz="24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YOUR TASK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 6"/>
            <p:cNvSpPr/>
            <p:nvPr/>
          </p:nvSpPr>
          <p:spPr>
            <a:xfrm>
              <a:off x="687227" y="3187323"/>
              <a:ext cx="5632359" cy="5334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100"/>
                </a:lnSpc>
              </a:pPr>
              <a:r>
                <a:rPr lang="en-US" sz="24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Create your own version of the God's Views experiment in Qualtrics or Engage using three steps.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CE3227-F403-9C3F-B556-A2C2B36EA00B}"/>
              </a:ext>
            </a:extLst>
          </p:cNvPr>
          <p:cNvGrpSpPr/>
          <p:nvPr/>
        </p:nvGrpSpPr>
        <p:grpSpPr>
          <a:xfrm>
            <a:off x="6791920" y="2182719"/>
            <a:ext cx="4892080" cy="1138168"/>
            <a:chOff x="6791920" y="2713704"/>
            <a:chExt cx="4892080" cy="1138168"/>
          </a:xfrm>
        </p:grpSpPr>
        <p:sp>
          <p:nvSpPr>
            <p:cNvPr id="11" name="Text 9"/>
            <p:cNvSpPr/>
            <p:nvPr/>
          </p:nvSpPr>
          <p:spPr>
            <a:xfrm>
              <a:off x="6791920" y="2713704"/>
              <a:ext cx="4892080" cy="1138168"/>
            </a:xfrm>
            <a:prstGeom prst="roundRect">
              <a:avLst>
                <a:gd name="adj" fmla="val 11597"/>
              </a:avLst>
            </a:prstGeom>
            <a:solidFill>
              <a:srgbClr val="000000">
                <a:alpha val="20000"/>
              </a:srgbClr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 10"/>
            <p:cNvSpPr/>
            <p:nvPr/>
          </p:nvSpPr>
          <p:spPr>
            <a:xfrm>
              <a:off x="6995120" y="2943157"/>
              <a:ext cx="4575393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600"/>
                </a:spcAft>
              </a:pPr>
              <a:r>
                <a:rPr lang="en-US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STEP 1: CONTENT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 11"/>
            <p:cNvSpPr/>
            <p:nvPr/>
          </p:nvSpPr>
          <p:spPr>
            <a:xfrm>
              <a:off x="6995119" y="3290819"/>
              <a:ext cx="4575393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Write both questions in a single block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4" name="Text 12"/>
          <p:cNvSpPr/>
          <p:nvPr/>
        </p:nvSpPr>
        <p:spPr>
          <a:xfrm>
            <a:off x="6791920" y="3582346"/>
            <a:ext cx="4892080" cy="1138167"/>
          </a:xfrm>
          <a:prstGeom prst="roundRect">
            <a:avLst>
              <a:gd name="adj" fmla="val 11597"/>
            </a:avLst>
          </a:prstGeom>
          <a:solidFill>
            <a:srgbClr val="000000">
              <a:alpha val="2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6995119" y="3791342"/>
            <a:ext cx="4575393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2: CONDITIONS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4"/>
          <p:cNvSpPr/>
          <p:nvPr/>
        </p:nvSpPr>
        <p:spPr>
          <a:xfrm>
            <a:off x="6995119" y="4151429"/>
            <a:ext cx="4575393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Copy the block and reverse the order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6791920" y="4929509"/>
            <a:ext cx="4892080" cy="1126304"/>
          </a:xfrm>
          <a:prstGeom prst="roundRect">
            <a:avLst>
              <a:gd name="adj" fmla="val 11597"/>
            </a:avLst>
          </a:prstGeom>
          <a:solidFill>
            <a:srgbClr val="000000">
              <a:alpha val="2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6995118" y="5061415"/>
            <a:ext cx="4575393" cy="2993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3: RANDOMIZE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7"/>
          <p:cNvSpPr/>
          <p:nvPr/>
        </p:nvSpPr>
        <p:spPr>
          <a:xfrm>
            <a:off x="6995118" y="5454260"/>
            <a:ext cx="4575393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the Randomizer in Survey Flow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8"/>
          <p:cNvSpPr/>
          <p:nvPr/>
        </p:nvSpPr>
        <p:spPr>
          <a:xfrm>
            <a:off x="621489" y="5106560"/>
            <a:ext cx="4078330" cy="3861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</a:pPr>
            <a:r>
              <a:rPr lang="en-US" sz="20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Video: https://bit.ly/CH7gv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AFE59-E25C-8465-E4C3-86A0A2A1E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</a:rPr>
              <a:t>Randomization</a:t>
            </a:r>
          </a:p>
        </p:txBody>
      </p:sp>
      <p:pic>
        <p:nvPicPr>
          <p:cNvPr id="4" name="Image 549">
            <a:extLst>
              <a:ext uri="{FF2B5EF4-FFF2-40B4-BE49-F238E27FC236}">
                <a16:creationId xmlns:a16="http://schemas.microsoft.com/office/drawing/2014/main" id="{D397655F-590F-8FA0-E14D-9D74645E4BE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067536"/>
            <a:ext cx="10515600" cy="386751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11613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12BB-5917-5E54-746A-3CAE1F35C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Why Control Groups Are Necessary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2E6B7-85F1-E6C0-55AD-289081A29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1885"/>
            <a:ext cx="10515600" cy="4351338"/>
          </a:xfrm>
        </p:spPr>
        <p:txBody>
          <a:bodyPr/>
          <a:lstStyle/>
          <a:p>
            <a:r>
              <a:rPr lang="en-US" dirty="0"/>
              <a:t>Many experiments test a treatment or intervention over time</a:t>
            </a:r>
          </a:p>
          <a:p>
            <a:r>
              <a:rPr lang="en-US" dirty="0"/>
              <a:t>Comparing the treatment to a control group is necessary because:</a:t>
            </a:r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5084E5C3-BB14-4EB5-47A4-77BDCD152E7B}"/>
              </a:ext>
            </a:extLst>
          </p:cNvPr>
          <p:cNvSpPr/>
          <p:nvPr/>
        </p:nvSpPr>
        <p:spPr>
          <a:xfrm>
            <a:off x="533599" y="3316748"/>
            <a:ext cx="3674467" cy="2560240"/>
          </a:xfrm>
          <a:prstGeom prst="roundRect">
            <a:avLst>
              <a:gd name="adj" fmla="val 4960"/>
            </a:avLst>
          </a:prstGeom>
          <a:solidFill>
            <a:srgbClr val="FFFFFF"/>
          </a:solidFill>
          <a:ln/>
          <a:effectLst>
            <a:outerShdw blurRad="76200" dist="19050" dir="5400000" algn="bl" rotWithShape="0">
              <a:srgbClr val="000000">
                <a:alpha val="6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2B583A-FFBE-5014-1EC2-E714A9A6D415}"/>
              </a:ext>
            </a:extLst>
          </p:cNvPr>
          <p:cNvGrpSpPr/>
          <p:nvPr/>
        </p:nvGrpSpPr>
        <p:grpSpPr>
          <a:xfrm>
            <a:off x="691220" y="3723148"/>
            <a:ext cx="3333429" cy="2153840"/>
            <a:chOff x="838200" y="3632200"/>
            <a:chExt cx="3333429" cy="2153840"/>
          </a:xfrm>
        </p:grpSpPr>
        <p:sp>
          <p:nvSpPr>
            <p:cNvPr id="9" name="Text 3">
              <a:extLst>
                <a:ext uri="{FF2B5EF4-FFF2-40B4-BE49-F238E27FC236}">
                  <a16:creationId xmlns:a16="http://schemas.microsoft.com/office/drawing/2014/main" id="{7B93DFF8-A9C9-D219-622B-137192BD1425}"/>
                </a:ext>
              </a:extLst>
            </p:cNvPr>
            <p:cNvSpPr/>
            <p:nvPr/>
          </p:nvSpPr>
          <p:spPr>
            <a:xfrm>
              <a:off x="838200" y="3632200"/>
              <a:ext cx="508000" cy="508000"/>
            </a:xfrm>
            <a:prstGeom prst="roundRect">
              <a:avLst>
                <a:gd name="adj" fmla="val 20000"/>
              </a:avLst>
            </a:prstGeom>
            <a:solidFill>
              <a:srgbClr val="1A365D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Text 4">
              <a:extLst>
                <a:ext uri="{FF2B5EF4-FFF2-40B4-BE49-F238E27FC236}">
                  <a16:creationId xmlns:a16="http://schemas.microsoft.com/office/drawing/2014/main" id="{BAE4198D-3B05-B169-30FB-A9B869B0D57B}"/>
                </a:ext>
              </a:extLst>
            </p:cNvPr>
            <p:cNvSpPr/>
            <p:nvPr/>
          </p:nvSpPr>
          <p:spPr>
            <a:xfrm>
              <a:off x="1028502" y="3726260"/>
              <a:ext cx="129743" cy="3198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52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1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Text 5">
              <a:extLst>
                <a:ext uri="{FF2B5EF4-FFF2-40B4-BE49-F238E27FC236}">
                  <a16:creationId xmlns:a16="http://schemas.microsoft.com/office/drawing/2014/main" id="{6FFE961E-5151-EEB4-F3A4-9F5543DB7FD2}"/>
                </a:ext>
              </a:extLst>
            </p:cNvPr>
            <p:cNvSpPr/>
            <p:nvPr/>
          </p:nvSpPr>
          <p:spPr>
            <a:xfrm>
              <a:off x="838201" y="4546600"/>
              <a:ext cx="3333428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1A365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Natural Recovery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 6">
              <a:extLst>
                <a:ext uri="{FF2B5EF4-FFF2-40B4-BE49-F238E27FC236}">
                  <a16:creationId xmlns:a16="http://schemas.microsoft.com/office/drawing/2014/main" id="{627F7318-308F-8DB8-6C62-721432017027}"/>
                </a:ext>
              </a:extLst>
            </p:cNvPr>
            <p:cNvSpPr/>
            <p:nvPr/>
          </p:nvSpPr>
          <p:spPr>
            <a:xfrm>
              <a:off x="838201" y="5100240"/>
              <a:ext cx="3333428" cy="6858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00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Most ear infections heal within 7-10 days </a:t>
              </a:r>
              <a:r>
                <a:rPr lang="en-US" sz="1600" i="1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without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treatment. The drug may have had no effect at all.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CD8FED-6B6C-1358-6473-B4FB566C5C54}"/>
              </a:ext>
            </a:extLst>
          </p:cNvPr>
          <p:cNvGrpSpPr/>
          <p:nvPr/>
        </p:nvGrpSpPr>
        <p:grpSpPr>
          <a:xfrm>
            <a:off x="4329250" y="3316748"/>
            <a:ext cx="3674467" cy="2560240"/>
            <a:chOff x="4258667" y="2390180"/>
            <a:chExt cx="3674467" cy="2560240"/>
          </a:xfrm>
        </p:grpSpPr>
        <p:sp>
          <p:nvSpPr>
            <p:cNvPr id="16" name="Text 7">
              <a:extLst>
                <a:ext uri="{FF2B5EF4-FFF2-40B4-BE49-F238E27FC236}">
                  <a16:creationId xmlns:a16="http://schemas.microsoft.com/office/drawing/2014/main" id="{2F7A8BD0-7679-0983-3DB4-5489D3F9A3A7}"/>
                </a:ext>
              </a:extLst>
            </p:cNvPr>
            <p:cNvSpPr/>
            <p:nvPr/>
          </p:nvSpPr>
          <p:spPr>
            <a:xfrm>
              <a:off x="4258667" y="2390180"/>
              <a:ext cx="3674467" cy="2560240"/>
            </a:xfrm>
            <a:prstGeom prst="roundRect">
              <a:avLst>
                <a:gd name="adj" fmla="val 4960"/>
              </a:avLst>
            </a:prstGeom>
            <a:solidFill>
              <a:srgbClr val="FFFFFF"/>
            </a:solidFill>
            <a:ln/>
            <a:effectLst>
              <a:outerShdw blurRad="76200" dist="19050" dir="5400000" algn="bl" rotWithShape="0">
                <a:srgbClr val="000000">
                  <a:alpha val="6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 8">
              <a:extLst>
                <a:ext uri="{FF2B5EF4-FFF2-40B4-BE49-F238E27FC236}">
                  <a16:creationId xmlns:a16="http://schemas.microsoft.com/office/drawing/2014/main" id="{D39A4599-5E2F-BD52-FD93-19CED7F445D6}"/>
                </a:ext>
              </a:extLst>
            </p:cNvPr>
            <p:cNvSpPr/>
            <p:nvPr/>
          </p:nvSpPr>
          <p:spPr>
            <a:xfrm>
              <a:off x="4461867" y="2593380"/>
              <a:ext cx="508000" cy="508000"/>
            </a:xfrm>
            <a:prstGeom prst="roundRect">
              <a:avLst>
                <a:gd name="adj" fmla="val 20000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Text 9">
              <a:extLst>
                <a:ext uri="{FF2B5EF4-FFF2-40B4-BE49-F238E27FC236}">
                  <a16:creationId xmlns:a16="http://schemas.microsoft.com/office/drawing/2014/main" id="{7E0722A6-BD81-E2CA-6F82-5948BDDAA5A1}"/>
                </a:ext>
              </a:extLst>
            </p:cNvPr>
            <p:cNvSpPr/>
            <p:nvPr/>
          </p:nvSpPr>
          <p:spPr>
            <a:xfrm>
              <a:off x="4652170" y="2687440"/>
              <a:ext cx="129743" cy="3198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52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2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Text 10">
              <a:extLst>
                <a:ext uri="{FF2B5EF4-FFF2-40B4-BE49-F238E27FC236}">
                  <a16:creationId xmlns:a16="http://schemas.microsoft.com/office/drawing/2014/main" id="{ADE046D8-78D4-6C31-657C-0A672617325D}"/>
                </a:ext>
              </a:extLst>
            </p:cNvPr>
            <p:cNvSpPr/>
            <p:nvPr/>
          </p:nvSpPr>
          <p:spPr>
            <a:xfrm>
              <a:off x="4461867" y="3507780"/>
              <a:ext cx="3333428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Placebo Effect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" name="Text 11">
              <a:extLst>
                <a:ext uri="{FF2B5EF4-FFF2-40B4-BE49-F238E27FC236}">
                  <a16:creationId xmlns:a16="http://schemas.microsoft.com/office/drawing/2014/main" id="{C87F7EE4-083F-DCCE-45C0-91428EFB9592}"/>
                </a:ext>
              </a:extLst>
            </p:cNvPr>
            <p:cNvSpPr/>
            <p:nvPr/>
          </p:nvSpPr>
          <p:spPr>
            <a:xfrm>
              <a:off x="4461867" y="3948900"/>
              <a:ext cx="3333428" cy="6858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00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Patients might feel better simply because they </a:t>
              </a:r>
              <a:r>
                <a:rPr lang="en-US" sz="1600" i="1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believed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they were receiving treatment—causing real physiological changes.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CE90A1-D16F-937F-F7B8-2CCBC45E7A54}"/>
              </a:ext>
            </a:extLst>
          </p:cNvPr>
          <p:cNvGrpSpPr/>
          <p:nvPr/>
        </p:nvGrpSpPr>
        <p:grpSpPr>
          <a:xfrm>
            <a:off x="8206917" y="3316748"/>
            <a:ext cx="3674467" cy="2560240"/>
            <a:chOff x="8136335" y="2390180"/>
            <a:chExt cx="3674467" cy="2560240"/>
          </a:xfrm>
        </p:grpSpPr>
        <p:sp>
          <p:nvSpPr>
            <p:cNvPr id="22" name="Text 12">
              <a:extLst>
                <a:ext uri="{FF2B5EF4-FFF2-40B4-BE49-F238E27FC236}">
                  <a16:creationId xmlns:a16="http://schemas.microsoft.com/office/drawing/2014/main" id="{D4FF7BD4-D9AA-3FB5-1F9F-6AB3D2AE2A41}"/>
                </a:ext>
              </a:extLst>
            </p:cNvPr>
            <p:cNvSpPr/>
            <p:nvPr/>
          </p:nvSpPr>
          <p:spPr>
            <a:xfrm>
              <a:off x="8136335" y="2390180"/>
              <a:ext cx="3674467" cy="2560240"/>
            </a:xfrm>
            <a:prstGeom prst="roundRect">
              <a:avLst>
                <a:gd name="adj" fmla="val 4960"/>
              </a:avLst>
            </a:prstGeom>
            <a:solidFill>
              <a:srgbClr val="FFFFFF"/>
            </a:solidFill>
            <a:ln/>
            <a:effectLst>
              <a:outerShdw blurRad="76200" dist="19050" dir="5400000" algn="bl" rotWithShape="0">
                <a:srgbClr val="000000">
                  <a:alpha val="6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" name="Text 13">
              <a:extLst>
                <a:ext uri="{FF2B5EF4-FFF2-40B4-BE49-F238E27FC236}">
                  <a16:creationId xmlns:a16="http://schemas.microsoft.com/office/drawing/2014/main" id="{D7C2B846-273B-89DD-B950-8BBE80296AC0}"/>
                </a:ext>
              </a:extLst>
            </p:cNvPr>
            <p:cNvSpPr/>
            <p:nvPr/>
          </p:nvSpPr>
          <p:spPr>
            <a:xfrm>
              <a:off x="8339535" y="2593380"/>
              <a:ext cx="508000" cy="508000"/>
            </a:xfrm>
            <a:prstGeom prst="roundRect">
              <a:avLst>
                <a:gd name="adj" fmla="val 20000"/>
              </a:avLst>
            </a:prstGeom>
            <a:solidFill>
              <a:srgbClr val="D69E2E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Text 14">
              <a:extLst>
                <a:ext uri="{FF2B5EF4-FFF2-40B4-BE49-F238E27FC236}">
                  <a16:creationId xmlns:a16="http://schemas.microsoft.com/office/drawing/2014/main" id="{B798EED5-0512-4CAA-35CB-35DF0B080A11}"/>
                </a:ext>
              </a:extLst>
            </p:cNvPr>
            <p:cNvSpPr/>
            <p:nvPr/>
          </p:nvSpPr>
          <p:spPr>
            <a:xfrm>
              <a:off x="8529837" y="2687440"/>
              <a:ext cx="129743" cy="3198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520"/>
                </a:lnSpc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3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" name="Text 15">
              <a:extLst>
                <a:ext uri="{FF2B5EF4-FFF2-40B4-BE49-F238E27FC236}">
                  <a16:creationId xmlns:a16="http://schemas.microsoft.com/office/drawing/2014/main" id="{B88988E1-A76B-9E30-52D5-F4B96C3237AC}"/>
                </a:ext>
              </a:extLst>
            </p:cNvPr>
            <p:cNvSpPr/>
            <p:nvPr/>
          </p:nvSpPr>
          <p:spPr>
            <a:xfrm>
              <a:off x="8339535" y="3507780"/>
              <a:ext cx="3333428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Confounding Changes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Text 16">
              <a:extLst>
                <a:ext uri="{FF2B5EF4-FFF2-40B4-BE49-F238E27FC236}">
                  <a16:creationId xmlns:a16="http://schemas.microsoft.com/office/drawing/2014/main" id="{C9CD3121-4489-C95F-A7CC-947ABEC8036A}"/>
                </a:ext>
              </a:extLst>
            </p:cNvPr>
            <p:cNvSpPr/>
            <p:nvPr/>
          </p:nvSpPr>
          <p:spPr>
            <a:xfrm>
              <a:off x="8339535" y="3948900"/>
              <a:ext cx="3333428" cy="6858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00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Sick people may rest more, stay hydrated, or change behaviors during the study—any of which could cause improvement.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27" name="Image 0" descr="/tmp/rasterized-gradient-e3b9e633.png">
            <a:extLst>
              <a:ext uri="{FF2B5EF4-FFF2-40B4-BE49-F238E27FC236}">
                <a16:creationId xmlns:a16="http://schemas.microsoft.com/office/drawing/2014/main" id="{4ED0EDE7-415C-8540-CB82-585D7F17B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6093223"/>
            <a:ext cx="11430000" cy="604440"/>
          </a:xfrm>
          <a:prstGeom prst="rect">
            <a:avLst/>
          </a:prstGeom>
        </p:spPr>
      </p:pic>
      <p:sp>
        <p:nvSpPr>
          <p:cNvPr id="28" name="Text 17">
            <a:extLst>
              <a:ext uri="{FF2B5EF4-FFF2-40B4-BE49-F238E27FC236}">
                <a16:creationId xmlns:a16="http://schemas.microsoft.com/office/drawing/2014/main" id="{7B325440-1017-E64B-B51C-3ED140401397}"/>
              </a:ext>
            </a:extLst>
          </p:cNvPr>
          <p:cNvSpPr/>
          <p:nvPr/>
        </p:nvSpPr>
        <p:spPr>
          <a:xfrm>
            <a:off x="577596" y="6248747"/>
            <a:ext cx="11036808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960"/>
              </a:lnSpc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Bottom Line: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Experiments require comparing what happens </a:t>
            </a:r>
            <a:r>
              <a:rPr lang="en-US" sz="1400" i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with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 manipulation to what happens </a:t>
            </a:r>
            <a:r>
              <a:rPr lang="en-US" sz="1400" i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without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it.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13897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554CBD5A-993C-0C21-AF4F-2791F997BB08}"/>
              </a:ext>
            </a:extLst>
          </p:cNvPr>
          <p:cNvGrpSpPr/>
          <p:nvPr/>
        </p:nvGrpSpPr>
        <p:grpSpPr>
          <a:xfrm>
            <a:off x="355601" y="1822947"/>
            <a:ext cx="5562600" cy="3396255"/>
            <a:chOff x="355601" y="1587502"/>
            <a:chExt cx="5562600" cy="339625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1D016E8-F3A7-70FE-DABA-C3457CEFA638}"/>
                </a:ext>
              </a:extLst>
            </p:cNvPr>
            <p:cNvGrpSpPr/>
            <p:nvPr/>
          </p:nvGrpSpPr>
          <p:grpSpPr>
            <a:xfrm>
              <a:off x="355601" y="1587502"/>
              <a:ext cx="5562600" cy="1417240"/>
              <a:chOff x="381000" y="2510829"/>
              <a:chExt cx="5562600" cy="1417240"/>
            </a:xfrm>
          </p:grpSpPr>
          <p:sp>
            <p:nvSpPr>
              <p:cNvPr id="3" name="Text 1"/>
              <p:cNvSpPr/>
              <p:nvPr/>
            </p:nvSpPr>
            <p:spPr>
              <a:xfrm>
                <a:off x="381000" y="2510829"/>
                <a:ext cx="5562600" cy="1417240"/>
              </a:xfrm>
              <a:prstGeom prst="roundRect">
                <a:avLst>
                  <a:gd name="adj" fmla="val 8961"/>
                </a:avLst>
              </a:prstGeom>
              <a:solidFill>
                <a:srgbClr val="FFFFFF"/>
              </a:solidFill>
              <a:ln w="19050">
                <a:solidFill>
                  <a:srgbClr val="1A365D"/>
                </a:solidFill>
              </a:ln>
            </p:spPr>
            <p:txBody>
              <a:bodyPr wrap="square" rtlCol="0" anchor="ctr"/>
              <a:lstStyle/>
              <a:p>
                <a:pPr defTabSz="1219170"/>
                <a:endParaRPr lang="en-US" sz="2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" name="Text 2"/>
              <p:cNvSpPr/>
              <p:nvPr/>
            </p:nvSpPr>
            <p:spPr>
              <a:xfrm>
                <a:off x="635001" y="2764829"/>
                <a:ext cx="5155692" cy="24884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defTabSz="1219170">
                  <a:lnSpc>
                    <a:spcPts val="1960"/>
                  </a:lnSpc>
                  <a:spcAft>
                    <a:spcPts val="1000"/>
                  </a:spcAft>
                </a:pPr>
                <a:r>
                  <a:rPr lang="en-US" b="1" dirty="0">
                    <a:solidFill>
                      <a:srgbClr val="1A365D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WHAT IS DOUBLE-BLIND?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" name="Text 3"/>
              <p:cNvSpPr/>
              <p:nvPr/>
            </p:nvSpPr>
            <p:spPr>
              <a:xfrm>
                <a:off x="635001" y="3072835"/>
                <a:ext cx="5155692" cy="533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defTabSz="1219170">
                  <a:lnSpc>
                    <a:spcPts val="2100"/>
                  </a:lnSpc>
                </a:pPr>
                <a:r>
                  <a:rPr lang="en-US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Neither the </a:t>
                </a:r>
                <a:r>
                  <a:rPr lang="en-US" b="1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participant</a:t>
                </a:r>
                <a:r>
                  <a:rPr lang="en-US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 nor the </a:t>
                </a:r>
                <a:r>
                  <a:rPr lang="en-US" b="1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researchers</a:t>
                </a:r>
                <a:r>
                  <a:rPr lang="en-US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 interacting with them know who received the drug versus the placebo.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D831B61-9F96-F27F-F0B3-91C04CC661D6}"/>
                </a:ext>
              </a:extLst>
            </p:cNvPr>
            <p:cNvGrpSpPr/>
            <p:nvPr/>
          </p:nvGrpSpPr>
          <p:grpSpPr>
            <a:xfrm>
              <a:off x="406402" y="3278584"/>
              <a:ext cx="2705100" cy="1705173"/>
              <a:chOff x="381001" y="4131271"/>
              <a:chExt cx="2705100" cy="1053901"/>
            </a:xfrm>
          </p:grpSpPr>
          <p:sp>
            <p:nvSpPr>
              <p:cNvPr id="6" name="Text 4"/>
              <p:cNvSpPr/>
              <p:nvPr/>
            </p:nvSpPr>
            <p:spPr>
              <a:xfrm>
                <a:off x="381001" y="4131271"/>
                <a:ext cx="2705100" cy="1053901"/>
              </a:xfrm>
              <a:prstGeom prst="roundRect">
                <a:avLst>
                  <a:gd name="adj" fmla="val 9640"/>
                </a:avLst>
              </a:prstGeom>
              <a:solidFill>
                <a:srgbClr val="E7E5E4"/>
              </a:solidFill>
              <a:ln/>
            </p:spPr>
            <p:txBody>
              <a:bodyPr wrap="square" rtlCol="0" anchor="ctr"/>
              <a:lstStyle/>
              <a:p>
                <a:pPr defTabSz="1219170"/>
                <a:endParaRPr lang="en-US" sz="32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" name="Text 5"/>
              <p:cNvSpPr/>
              <p:nvPr/>
            </p:nvSpPr>
            <p:spPr>
              <a:xfrm>
                <a:off x="558800" y="4309071"/>
                <a:ext cx="2396491" cy="19546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defTabSz="1219170">
                  <a:lnSpc>
                    <a:spcPts val="1540"/>
                  </a:lnSpc>
                  <a:spcAft>
                    <a:spcPts val="600"/>
                  </a:spcAft>
                </a:pPr>
                <a:r>
                  <a:rPr lang="en-US" b="1" dirty="0">
                    <a:solidFill>
                      <a:srgbClr val="57534E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SINGLE-BLIND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" name="Text 6"/>
              <p:cNvSpPr/>
              <p:nvPr/>
            </p:nvSpPr>
            <p:spPr>
              <a:xfrm>
                <a:off x="558800" y="4580731"/>
                <a:ext cx="2396491" cy="42664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defTabSz="1219170">
                  <a:lnSpc>
                    <a:spcPts val="1680"/>
                  </a:lnSpc>
                </a:pPr>
                <a:r>
                  <a:rPr lang="en-US" dirty="0">
                    <a:solidFill>
                      <a:srgbClr val="1C1917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Only participants don't know their condition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9" name="Text 7"/>
            <p:cNvSpPr/>
            <p:nvPr/>
          </p:nvSpPr>
          <p:spPr>
            <a:xfrm>
              <a:off x="3213101" y="3278584"/>
              <a:ext cx="2705100" cy="1705173"/>
            </a:xfrm>
            <a:prstGeom prst="roundRect">
              <a:avLst>
                <a:gd name="adj" fmla="val 9640"/>
              </a:avLst>
            </a:prstGeom>
            <a:solidFill>
              <a:srgbClr val="1A365D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0" name="Text 8"/>
          <p:cNvSpPr/>
          <p:nvPr/>
        </p:nvSpPr>
        <p:spPr>
          <a:xfrm>
            <a:off x="3367405" y="3796335"/>
            <a:ext cx="2396491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DOUBLE-BLIND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3367405" y="4177904"/>
            <a:ext cx="2396491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Neither participants nor researchers know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6248400" y="1822948"/>
            <a:ext cx="5562600" cy="1545728"/>
          </a:xfrm>
          <a:prstGeom prst="rect">
            <a:avLst/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Shape 11"/>
          <p:cNvSpPr/>
          <p:nvPr/>
        </p:nvSpPr>
        <p:spPr>
          <a:xfrm>
            <a:off x="6248400" y="1822948"/>
            <a:ext cx="25400" cy="1545728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6502401" y="2002630"/>
            <a:ext cx="520750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20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PREVENTS PATIENT BIAS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6502401" y="2456390"/>
            <a:ext cx="5207508" cy="4619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If patients knew they had the real drug, they might expect to feel better and report improved health even if the drug wasn't effective.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4"/>
          <p:cNvSpPr/>
          <p:nvPr/>
        </p:nvSpPr>
        <p:spPr>
          <a:xfrm>
            <a:off x="6248400" y="3521075"/>
            <a:ext cx="5562600" cy="1698127"/>
          </a:xfrm>
          <a:prstGeom prst="rect">
            <a:avLst/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Shape 15"/>
          <p:cNvSpPr/>
          <p:nvPr/>
        </p:nvSpPr>
        <p:spPr>
          <a:xfrm>
            <a:off x="6273800" y="3521075"/>
            <a:ext cx="0" cy="1698127"/>
          </a:xfrm>
          <a:prstGeom prst="line">
            <a:avLst/>
          </a:prstGeom>
          <a:noFill/>
          <a:ln w="38100">
            <a:solidFill>
              <a:srgbClr val="0D9488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6502401" y="3698875"/>
            <a:ext cx="520750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PREVENTS RESEARCHER BIAS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7"/>
          <p:cNvSpPr/>
          <p:nvPr/>
        </p:nvSpPr>
        <p:spPr>
          <a:xfrm>
            <a:off x="6502401" y="4124420"/>
            <a:ext cx="5207508" cy="4619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Prevents researchers from unconsciously treating participants in one group differently than the other.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49BFD7F-AE15-0903-FDEA-479C2B415D70}"/>
              </a:ext>
            </a:extLst>
          </p:cNvPr>
          <p:cNvGrpSpPr/>
          <p:nvPr/>
        </p:nvGrpSpPr>
        <p:grpSpPr>
          <a:xfrm>
            <a:off x="990600" y="5710967"/>
            <a:ext cx="10515599" cy="654051"/>
            <a:chOff x="6248400" y="4780557"/>
            <a:chExt cx="5562600" cy="654051"/>
          </a:xfrm>
        </p:grpSpPr>
        <p:pic>
          <p:nvPicPr>
            <p:cNvPr id="20" name="Image 0" descr="/tmp/rasterized-gradient-87f8ae53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400" y="4780557"/>
              <a:ext cx="5562600" cy="654051"/>
            </a:xfrm>
            <a:prstGeom prst="rect">
              <a:avLst/>
            </a:prstGeom>
          </p:spPr>
        </p:pic>
        <p:sp>
          <p:nvSpPr>
            <p:cNvPr id="21" name="Text 18"/>
            <p:cNvSpPr/>
            <p:nvPr/>
          </p:nvSpPr>
          <p:spPr>
            <a:xfrm>
              <a:off x="6400039" y="4983757"/>
              <a:ext cx="5259324" cy="2476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algn="ctr" defTabSz="1219170">
                <a:lnSpc>
                  <a:spcPts val="1951"/>
                </a:lnSpc>
              </a:pP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Double-blind design is the gold standard for clinical trials</a:t>
              </a:r>
              <a:endParaRPr lang="en-US" sz="20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85EF48C9-F917-107E-3D1E-51CD6DF884C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>
                <a:solidFill>
                  <a:srgbClr val="1A365D"/>
                </a:solidFill>
                <a:latin typeface="Georgia" panose="02040502050405020303" pitchFamily="18" charset="0"/>
              </a:rPr>
              <a:t>Double-Blind Designs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520701"/>
            <a:ext cx="9618405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4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Experiments Are Everywhere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94208" y="1185069"/>
            <a:ext cx="1160678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100"/>
              </a:lnSpc>
              <a:spcBef>
                <a:spcPts val="800"/>
              </a:spcBef>
            </a:pPr>
            <a:r>
              <a:rPr lang="en-US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Once you start looking, you'll see experimental design in every corner of society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381000" y="1888927"/>
            <a:ext cx="5613400" cy="1105892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0B61870-4CF0-399E-C162-01D858E269D1}"/>
              </a:ext>
            </a:extLst>
          </p:cNvPr>
          <p:cNvGrpSpPr/>
          <p:nvPr/>
        </p:nvGrpSpPr>
        <p:grpSpPr>
          <a:xfrm>
            <a:off x="394208" y="1897162"/>
            <a:ext cx="5487925" cy="1097657"/>
            <a:chOff x="406400" y="2603699"/>
            <a:chExt cx="5487925" cy="850701"/>
          </a:xfrm>
        </p:grpSpPr>
        <p:sp>
          <p:nvSpPr>
            <p:cNvPr id="5" name="Shape 3"/>
            <p:cNvSpPr/>
            <p:nvPr/>
          </p:nvSpPr>
          <p:spPr>
            <a:xfrm>
              <a:off x="406400" y="2603699"/>
              <a:ext cx="0" cy="850701"/>
            </a:xfrm>
            <a:prstGeom prst="line">
              <a:avLst/>
            </a:prstGeom>
            <a:noFill/>
            <a:ln w="38100">
              <a:solidFill>
                <a:srgbClr val="D69E2E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32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Text 4"/>
            <p:cNvSpPr/>
            <p:nvPr/>
          </p:nvSpPr>
          <p:spPr>
            <a:xfrm>
              <a:off x="635001" y="2781499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BUSINESS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5"/>
            <p:cNvSpPr/>
            <p:nvPr/>
          </p:nvSpPr>
          <p:spPr>
            <a:xfrm>
              <a:off x="635001" y="3045619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A/B testing for websites, ads, and product features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8" name="Text 6"/>
          <p:cNvSpPr/>
          <p:nvPr/>
        </p:nvSpPr>
        <p:spPr>
          <a:xfrm>
            <a:off x="381000" y="3147331"/>
            <a:ext cx="5613400" cy="1093560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B35FC9D-D7FE-347C-4D2D-21237C3413AF}"/>
              </a:ext>
            </a:extLst>
          </p:cNvPr>
          <p:cNvGrpSpPr/>
          <p:nvPr/>
        </p:nvGrpSpPr>
        <p:grpSpPr>
          <a:xfrm>
            <a:off x="406400" y="3198019"/>
            <a:ext cx="5487925" cy="1042872"/>
            <a:chOff x="406400" y="3606800"/>
            <a:chExt cx="5487925" cy="850701"/>
          </a:xfrm>
        </p:grpSpPr>
        <p:sp>
          <p:nvSpPr>
            <p:cNvPr id="9" name="Shape 7"/>
            <p:cNvSpPr/>
            <p:nvPr/>
          </p:nvSpPr>
          <p:spPr>
            <a:xfrm>
              <a:off x="406400" y="3606800"/>
              <a:ext cx="0" cy="850701"/>
            </a:xfrm>
            <a:prstGeom prst="line">
              <a:avLst/>
            </a:prstGeom>
            <a:noFill/>
            <a:ln w="38100">
              <a:solidFill>
                <a:srgbClr val="0D9488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32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Text 8"/>
            <p:cNvSpPr/>
            <p:nvPr/>
          </p:nvSpPr>
          <p:spPr>
            <a:xfrm>
              <a:off x="635001" y="3784600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GOVERNMENT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Text 9"/>
            <p:cNvSpPr/>
            <p:nvPr/>
          </p:nvSpPr>
          <p:spPr>
            <a:xfrm>
              <a:off x="635001" y="4048720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Randomized policy trials to evaluate programs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Text 10"/>
          <p:cNvSpPr/>
          <p:nvPr/>
        </p:nvSpPr>
        <p:spPr>
          <a:xfrm>
            <a:off x="406400" y="4475475"/>
            <a:ext cx="5613400" cy="1119553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FB1B0A3-F7CF-A2DC-76FE-BED8C430F4B7}"/>
              </a:ext>
            </a:extLst>
          </p:cNvPr>
          <p:cNvGrpSpPr/>
          <p:nvPr/>
        </p:nvGrpSpPr>
        <p:grpSpPr>
          <a:xfrm>
            <a:off x="406400" y="4509544"/>
            <a:ext cx="5487925" cy="1085484"/>
            <a:chOff x="406400" y="4609902"/>
            <a:chExt cx="5487925" cy="850701"/>
          </a:xfrm>
        </p:grpSpPr>
        <p:sp>
          <p:nvSpPr>
            <p:cNvPr id="13" name="Shape 11"/>
            <p:cNvSpPr/>
            <p:nvPr/>
          </p:nvSpPr>
          <p:spPr>
            <a:xfrm>
              <a:off x="406400" y="4609902"/>
              <a:ext cx="0" cy="850701"/>
            </a:xfrm>
            <a:prstGeom prst="line">
              <a:avLst/>
            </a:prstGeom>
            <a:noFill/>
            <a:ln w="38100">
              <a:solidFill>
                <a:srgbClr val="D69E2E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24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Text 12"/>
            <p:cNvSpPr/>
            <p:nvPr/>
          </p:nvSpPr>
          <p:spPr>
            <a:xfrm>
              <a:off x="635001" y="4787701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AGRICULTURE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Text 13"/>
            <p:cNvSpPr/>
            <p:nvPr/>
          </p:nvSpPr>
          <p:spPr>
            <a:xfrm>
              <a:off x="635001" y="5051822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Testing fertilizers, seeds, and growing techniques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Text 14"/>
          <p:cNvSpPr/>
          <p:nvPr/>
        </p:nvSpPr>
        <p:spPr>
          <a:xfrm>
            <a:off x="6184391" y="1922562"/>
            <a:ext cx="5613400" cy="1105892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4B2F581-6929-A843-079A-36F30E4C8A61}"/>
              </a:ext>
            </a:extLst>
          </p:cNvPr>
          <p:cNvGrpSpPr/>
          <p:nvPr/>
        </p:nvGrpSpPr>
        <p:grpSpPr>
          <a:xfrm>
            <a:off x="6197600" y="1956050"/>
            <a:ext cx="5474716" cy="1038916"/>
            <a:chOff x="6236209" y="2603820"/>
            <a:chExt cx="5474716" cy="850701"/>
          </a:xfrm>
        </p:grpSpPr>
        <p:sp>
          <p:nvSpPr>
            <p:cNvPr id="17" name="Shape 15"/>
            <p:cNvSpPr/>
            <p:nvPr/>
          </p:nvSpPr>
          <p:spPr>
            <a:xfrm>
              <a:off x="6236209" y="2603820"/>
              <a:ext cx="0" cy="850701"/>
            </a:xfrm>
            <a:prstGeom prst="line">
              <a:avLst/>
            </a:prstGeom>
            <a:noFill/>
            <a:ln w="38100">
              <a:solidFill>
                <a:srgbClr val="0D9488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3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Text 16"/>
            <p:cNvSpPr/>
            <p:nvPr/>
          </p:nvSpPr>
          <p:spPr>
            <a:xfrm>
              <a:off x="6451601" y="2781499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SPORTS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Text 17"/>
            <p:cNvSpPr/>
            <p:nvPr/>
          </p:nvSpPr>
          <p:spPr>
            <a:xfrm>
              <a:off x="6451600" y="3022506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Testing training routines and equipment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0" name="Text 18"/>
          <p:cNvSpPr/>
          <p:nvPr/>
        </p:nvSpPr>
        <p:spPr>
          <a:xfrm>
            <a:off x="6184391" y="3141165"/>
            <a:ext cx="5613400" cy="1105892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90E67B4-A7BB-6413-79AD-E6729F770DDF}"/>
              </a:ext>
            </a:extLst>
          </p:cNvPr>
          <p:cNvGrpSpPr/>
          <p:nvPr/>
        </p:nvGrpSpPr>
        <p:grpSpPr>
          <a:xfrm>
            <a:off x="6184390" y="3172765"/>
            <a:ext cx="5487925" cy="1068126"/>
            <a:chOff x="6223000" y="3606800"/>
            <a:chExt cx="5487925" cy="850701"/>
          </a:xfrm>
        </p:grpSpPr>
        <p:sp>
          <p:nvSpPr>
            <p:cNvPr id="21" name="Shape 19"/>
            <p:cNvSpPr/>
            <p:nvPr/>
          </p:nvSpPr>
          <p:spPr>
            <a:xfrm>
              <a:off x="6223000" y="3606800"/>
              <a:ext cx="0" cy="850701"/>
            </a:xfrm>
            <a:prstGeom prst="line">
              <a:avLst/>
            </a:prstGeom>
            <a:noFill/>
            <a:ln w="38100">
              <a:solidFill>
                <a:srgbClr val="D69E2E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24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" name="Text 20"/>
            <p:cNvSpPr/>
            <p:nvPr/>
          </p:nvSpPr>
          <p:spPr>
            <a:xfrm>
              <a:off x="6451601" y="3784600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TECH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" name="Text 21"/>
            <p:cNvSpPr/>
            <p:nvPr/>
          </p:nvSpPr>
          <p:spPr>
            <a:xfrm>
              <a:off x="6451601" y="4048720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Dating apps testing profile algorithms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4" name="Text 22"/>
          <p:cNvSpPr/>
          <p:nvPr/>
        </p:nvSpPr>
        <p:spPr>
          <a:xfrm>
            <a:off x="6184390" y="4500283"/>
            <a:ext cx="5613400" cy="1103078"/>
          </a:xfrm>
          <a:prstGeom prst="roundRect">
            <a:avLst>
              <a:gd name="adj" fmla="val 11943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6693A9-930A-E93F-3C70-8541670D3176}"/>
              </a:ext>
            </a:extLst>
          </p:cNvPr>
          <p:cNvGrpSpPr/>
          <p:nvPr/>
        </p:nvGrpSpPr>
        <p:grpSpPr>
          <a:xfrm>
            <a:off x="6184389" y="4511877"/>
            <a:ext cx="5487925" cy="1068126"/>
            <a:chOff x="6223000" y="4609902"/>
            <a:chExt cx="5487925" cy="850701"/>
          </a:xfrm>
        </p:grpSpPr>
        <p:sp>
          <p:nvSpPr>
            <p:cNvPr id="25" name="Shape 23"/>
            <p:cNvSpPr/>
            <p:nvPr/>
          </p:nvSpPr>
          <p:spPr>
            <a:xfrm>
              <a:off x="6223000" y="4609902"/>
              <a:ext cx="0" cy="850701"/>
            </a:xfrm>
            <a:prstGeom prst="line">
              <a:avLst/>
            </a:prstGeom>
            <a:noFill/>
            <a:ln w="38100">
              <a:solidFill>
                <a:srgbClr val="0D9488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24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Text 24"/>
            <p:cNvSpPr/>
            <p:nvPr/>
          </p:nvSpPr>
          <p:spPr>
            <a:xfrm>
              <a:off x="6451601" y="4787701"/>
              <a:ext cx="5259324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4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PUBLIC HEALTH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Text 25"/>
            <p:cNvSpPr/>
            <p:nvPr/>
          </p:nvSpPr>
          <p:spPr>
            <a:xfrm>
              <a:off x="6451601" y="5051822"/>
              <a:ext cx="5259324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</a:pPr>
              <a:r>
                <a:rPr lang="en-US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Evaluating health campaigns and interventions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048056" y="2131220"/>
            <a:ext cx="4545338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  <a:spcAft>
                <a:spcPts val="2000"/>
              </a:spcAft>
            </a:pPr>
            <a:r>
              <a:rPr lang="en-US" sz="44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7.2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1742446" y="2908300"/>
            <a:ext cx="8706909" cy="558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4400"/>
              </a:lnSpc>
              <a:spcAft>
                <a:spcPts val="1600"/>
              </a:spcAft>
            </a:pPr>
            <a:r>
              <a:rPr lang="en-US" sz="4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Guided Project: Perspective-Taking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5588000" y="4142581"/>
            <a:ext cx="1016000" cy="50800"/>
          </a:xfrm>
          <a:prstGeom prst="roundRect">
            <a:avLst>
              <a:gd name="adj" fmla="val 50000"/>
            </a:avLst>
          </a:prstGeom>
          <a:solidFill>
            <a:srgbClr val="0D9488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4048056" y="4406901"/>
            <a:ext cx="4095691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</a:pPr>
            <a:r>
              <a:rPr lang="en-US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Between-Subjects Experimental Design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EE7ADC-8F7F-BE2F-6AA8-62EE9063A4E4}"/>
              </a:ext>
            </a:extLst>
          </p:cNvPr>
          <p:cNvSpPr txBox="1"/>
          <p:nvPr/>
        </p:nvSpPr>
        <p:spPr>
          <a:xfrm>
            <a:off x="3048000" y="324679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799"/>
            <a:ext cx="11393982" cy="7784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is Perspective-Taking?</a:t>
            </a:r>
            <a:endParaRPr lang="en-US" sz="3400" dirty="0"/>
          </a:p>
        </p:txBody>
      </p:sp>
      <p:pic>
        <p:nvPicPr>
          <p:cNvPr id="3" name="Image 0" descr="/tmp/rasterized-gradient-d2e99ba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1" y="1479551"/>
            <a:ext cx="6118820" cy="176272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35000" y="1733551"/>
            <a:ext cx="5723037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10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DEFINITION</a:t>
            </a:r>
            <a:endParaRPr lang="en-US" sz="1200" dirty="0"/>
          </a:p>
        </p:txBody>
      </p:sp>
      <p:sp>
        <p:nvSpPr>
          <p:cNvPr id="5" name="Text 2"/>
          <p:cNvSpPr/>
          <p:nvPr/>
        </p:nvSpPr>
        <p:spPr>
          <a:xfrm>
            <a:off x="635000" y="2073871"/>
            <a:ext cx="5723037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5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Perspective-taking is imagining another person's viewpoint—"putting yourself in their shoes" to understand their thoughts, feelings, and circumstances.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381001" y="3420071"/>
            <a:ext cx="6118820" cy="2796381"/>
          </a:xfrm>
          <a:prstGeom prst="roundRect">
            <a:avLst>
              <a:gd name="adj" fmla="val 4542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4"/>
          <p:cNvSpPr/>
          <p:nvPr/>
        </p:nvSpPr>
        <p:spPr>
          <a:xfrm>
            <a:off x="609600" y="3648671"/>
            <a:ext cx="5774853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Aft>
                <a:spcPts val="1000"/>
              </a:spcAft>
            </a:pPr>
            <a:r>
              <a:rPr lang="en-US" sz="13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 SHOWS IT:</a:t>
            </a:r>
            <a:endParaRPr lang="en-US" sz="1300" dirty="0"/>
          </a:p>
        </p:txBody>
      </p:sp>
      <p:sp>
        <p:nvSpPr>
          <p:cNvPr id="8" name="Text 5"/>
          <p:cNvSpPr/>
          <p:nvPr/>
        </p:nvSpPr>
        <p:spPr>
          <a:xfrm>
            <a:off x="609601" y="4006652"/>
            <a:ext cx="5661620" cy="1981200"/>
          </a:xfrm>
          <a:prstGeom prst="rect">
            <a:avLst/>
          </a:prstGeom>
          <a:noFill/>
          <a:ln/>
        </p:spPr>
        <p:txBody>
          <a:bodyPr wrap="square" lIns="114300" tIns="0" rIns="0" bIns="0" rtlCol="0" anchor="t"/>
          <a:lstStyle/>
          <a:p>
            <a:pPr marL="114297" indent="-114297">
              <a:lnSpc>
                <a:spcPts val="2800"/>
              </a:lnSpc>
              <a:buSzPct val="100000"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Increases empathy and compassion</a:t>
            </a:r>
            <a:endParaRPr lang="en-US" dirty="0"/>
          </a:p>
          <a:p>
            <a:pPr marL="114297" indent="-114297">
              <a:lnSpc>
                <a:spcPts val="2800"/>
              </a:lnSpc>
              <a:buSzPct val="100000"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Reduces prejudice toward outgroups</a:t>
            </a:r>
            <a:endParaRPr lang="en-US" dirty="0"/>
          </a:p>
          <a:p>
            <a:pPr marL="114297" indent="-114297">
              <a:lnSpc>
                <a:spcPts val="2800"/>
              </a:lnSpc>
              <a:buSzPct val="100000"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Helps people see divisive issues more similarly</a:t>
            </a:r>
            <a:endParaRPr lang="en-US" dirty="0"/>
          </a:p>
          <a:p>
            <a:pPr marL="114297" indent="-114297">
              <a:lnSpc>
                <a:spcPts val="2800"/>
              </a:lnSpc>
              <a:buSzPct val="100000"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Promotes helping behavior</a:t>
            </a:r>
            <a:endParaRPr lang="en-US" dirty="0"/>
          </a:p>
          <a:p>
            <a:pPr marL="114297" indent="-114297">
              <a:lnSpc>
                <a:spcPts val="2800"/>
              </a:lnSpc>
              <a:buSzPct val="100000"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Increases recognition of others' hardships</a:t>
            </a:r>
            <a:endParaRPr lang="en-US" dirty="0"/>
          </a:p>
        </p:txBody>
      </p:sp>
      <p:sp>
        <p:nvSpPr>
          <p:cNvPr id="9" name="Text 6"/>
          <p:cNvSpPr/>
          <p:nvPr/>
        </p:nvSpPr>
        <p:spPr>
          <a:xfrm>
            <a:off x="6804621" y="2711451"/>
            <a:ext cx="5006380" cy="1254720"/>
          </a:xfrm>
          <a:prstGeom prst="rect">
            <a:avLst/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6830020" y="2711451"/>
            <a:ext cx="0" cy="1254720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11" name="Text 8"/>
          <p:cNvSpPr/>
          <p:nvPr/>
        </p:nvSpPr>
        <p:spPr>
          <a:xfrm>
            <a:off x="7058620" y="2914651"/>
            <a:ext cx="4640163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OUR RESEARCH QUESTION</a:t>
            </a:r>
            <a:endParaRPr lang="en-US" sz="1200" dirty="0"/>
          </a:p>
        </p:txBody>
      </p:sp>
      <p:sp>
        <p:nvSpPr>
          <p:cNvPr id="12" name="Text 9"/>
          <p:cNvSpPr/>
          <p:nvPr/>
        </p:nvSpPr>
        <p:spPr>
          <a:xfrm>
            <a:off x="7058620" y="3229571"/>
            <a:ext cx="464016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4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Does perspective-taking </a:t>
            </a:r>
            <a:r>
              <a:rPr lang="en-US" sz="14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cause</a:t>
            </a:r>
            <a:r>
              <a:rPr lang="en-US" sz="14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people to be more likely to say it's okay for Heinz to steal the drug?</a:t>
            </a:r>
            <a:endParaRPr 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304800"/>
            <a:ext cx="6787896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Perspective-Taking Experiment</a:t>
            </a:r>
            <a:endParaRPr lang="en-US" sz="3400" dirty="0"/>
          </a:p>
        </p:txBody>
      </p:sp>
      <p:sp>
        <p:nvSpPr>
          <p:cNvPr id="3" name="Text 1"/>
          <p:cNvSpPr/>
          <p:nvPr/>
        </p:nvSpPr>
        <p:spPr>
          <a:xfrm>
            <a:off x="381000" y="1854399"/>
            <a:ext cx="5588000" cy="1661120"/>
          </a:xfrm>
          <a:prstGeom prst="roundRect">
            <a:avLst>
              <a:gd name="adj" fmla="val 7645"/>
            </a:avLst>
          </a:prstGeom>
          <a:solidFill>
            <a:srgbClr val="FFFFFF"/>
          </a:solidFill>
          <a:ln w="19050">
            <a:solidFill>
              <a:srgbClr val="0D9488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Text 2"/>
          <p:cNvSpPr/>
          <p:nvPr/>
        </p:nvSpPr>
        <p:spPr>
          <a:xfrm>
            <a:off x="609600" y="2082999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PERSPECTIVE-TAKING CONDITION</a:t>
            </a:r>
            <a:endParaRPr lang="en-US" sz="1200" dirty="0"/>
          </a:p>
        </p:txBody>
      </p:sp>
      <p:sp>
        <p:nvSpPr>
          <p:cNvPr id="5" name="Text 3"/>
          <p:cNvSpPr/>
          <p:nvPr/>
        </p:nvSpPr>
        <p:spPr>
          <a:xfrm>
            <a:off x="609600" y="2601119"/>
            <a:ext cx="523341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"As you are reading, try to visualize clearly and vividly what Heinz is thinking, feeling, and experiencing. Look at the world through his eyes and walk in his shoes."</a:t>
            </a:r>
            <a:endParaRPr lang="en-US" sz="1200" dirty="0"/>
          </a:p>
        </p:txBody>
      </p:sp>
      <p:sp>
        <p:nvSpPr>
          <p:cNvPr id="6" name="Text 4"/>
          <p:cNvSpPr/>
          <p:nvPr/>
        </p:nvSpPr>
        <p:spPr>
          <a:xfrm>
            <a:off x="6223000" y="1854399"/>
            <a:ext cx="5588000" cy="1661120"/>
          </a:xfrm>
          <a:prstGeom prst="roundRect">
            <a:avLst>
              <a:gd name="adj" fmla="val 7645"/>
            </a:avLst>
          </a:prstGeom>
          <a:solidFill>
            <a:srgbClr val="FFFFFF"/>
          </a:solidFill>
          <a:ln w="19050">
            <a:solidFill>
              <a:srgbClr val="D69E2E"/>
            </a:solidFill>
          </a:ln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6451600" y="2082999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OBJECTIVE CONDITION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451600" y="2601119"/>
            <a:ext cx="523341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0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"As you are reading, try to remain objective and emotionally detached. Try not to get caught up in what Heinz might be thinking, feeling, and experiencing."</a:t>
            </a:r>
            <a:endParaRPr lang="en-US" sz="1200" dirty="0"/>
          </a:p>
        </p:txBody>
      </p:sp>
      <p:pic>
        <p:nvPicPr>
          <p:cNvPr id="9" name="Image 0" descr="/tmp/rasterized-gradient-4f6c33a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718719"/>
            <a:ext cx="11430000" cy="1086843"/>
          </a:xfrm>
          <a:prstGeom prst="rect">
            <a:avLst/>
          </a:prstGeom>
        </p:spPr>
      </p:pic>
      <p:sp>
        <p:nvSpPr>
          <p:cNvPr id="10" name="Text 7"/>
          <p:cNvSpPr/>
          <p:nvPr/>
        </p:nvSpPr>
        <p:spPr>
          <a:xfrm>
            <a:off x="1353146" y="3921919"/>
            <a:ext cx="48860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1</a:t>
            </a:r>
            <a:endParaRPr lang="en-US" sz="1100" dirty="0"/>
          </a:p>
        </p:txBody>
      </p:sp>
      <p:sp>
        <p:nvSpPr>
          <p:cNvPr id="11" name="Text 8"/>
          <p:cNvSpPr/>
          <p:nvPr/>
        </p:nvSpPr>
        <p:spPr>
          <a:xfrm>
            <a:off x="770137" y="4371380"/>
            <a:ext cx="167794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400"/>
              </a:spcBef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Random Assignment</a:t>
            </a:r>
            <a:endParaRPr lang="en-US" sz="1300" dirty="0"/>
          </a:p>
        </p:txBody>
      </p:sp>
      <p:sp>
        <p:nvSpPr>
          <p:cNvPr id="12" name="Text 9"/>
          <p:cNvSpPr/>
          <p:nvPr/>
        </p:nvSpPr>
        <p:spPr>
          <a:xfrm>
            <a:off x="2787055" y="4084240"/>
            <a:ext cx="25908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sz="2000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→</a:t>
            </a:r>
            <a:endParaRPr lang="en-US" sz="2000" dirty="0"/>
          </a:p>
        </p:txBody>
      </p:sp>
      <p:sp>
        <p:nvSpPr>
          <p:cNvPr id="13" name="Text 10"/>
          <p:cNvSpPr/>
          <p:nvPr/>
        </p:nvSpPr>
        <p:spPr>
          <a:xfrm>
            <a:off x="3870525" y="3921919"/>
            <a:ext cx="48860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2</a:t>
            </a:r>
            <a:endParaRPr lang="en-US" sz="1100" dirty="0"/>
          </a:p>
        </p:txBody>
      </p:sp>
      <p:sp>
        <p:nvSpPr>
          <p:cNvPr id="14" name="Text 11"/>
          <p:cNvSpPr/>
          <p:nvPr/>
        </p:nvSpPr>
        <p:spPr>
          <a:xfrm>
            <a:off x="3412927" y="4371380"/>
            <a:ext cx="1422309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400"/>
              </a:spcBef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Read Instructions</a:t>
            </a:r>
            <a:endParaRPr lang="en-US" sz="1300" dirty="0"/>
          </a:p>
        </p:txBody>
      </p:sp>
      <p:sp>
        <p:nvSpPr>
          <p:cNvPr id="15" name="Text 12"/>
          <p:cNvSpPr/>
          <p:nvPr/>
        </p:nvSpPr>
        <p:spPr>
          <a:xfrm>
            <a:off x="5179219" y="4084240"/>
            <a:ext cx="25908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sz="2000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→</a:t>
            </a:r>
            <a:endParaRPr lang="en-US" sz="2000" dirty="0"/>
          </a:p>
        </p:txBody>
      </p:sp>
      <p:sp>
        <p:nvSpPr>
          <p:cNvPr id="16" name="Text 13"/>
          <p:cNvSpPr/>
          <p:nvPr/>
        </p:nvSpPr>
        <p:spPr>
          <a:xfrm>
            <a:off x="6377584" y="3921919"/>
            <a:ext cx="48860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3</a:t>
            </a:r>
            <a:endParaRPr lang="en-US" sz="1100" dirty="0"/>
          </a:p>
        </p:txBody>
      </p:sp>
      <p:sp>
        <p:nvSpPr>
          <p:cNvPr id="17" name="Text 14"/>
          <p:cNvSpPr/>
          <p:nvPr/>
        </p:nvSpPr>
        <p:spPr>
          <a:xfrm>
            <a:off x="5805091" y="4371380"/>
            <a:ext cx="1656493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400"/>
              </a:spcBef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Read Heinz Dilemma</a:t>
            </a:r>
            <a:endParaRPr lang="en-US" sz="1300" dirty="0"/>
          </a:p>
        </p:txBody>
      </p:sp>
      <p:sp>
        <p:nvSpPr>
          <p:cNvPr id="18" name="Text 15"/>
          <p:cNvSpPr/>
          <p:nvPr/>
        </p:nvSpPr>
        <p:spPr>
          <a:xfrm>
            <a:off x="7800975" y="4084240"/>
            <a:ext cx="25908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sz="2000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→</a:t>
            </a:r>
            <a:endParaRPr lang="en-US" sz="2000" dirty="0"/>
          </a:p>
        </p:txBody>
      </p:sp>
      <p:sp>
        <p:nvSpPr>
          <p:cNvPr id="19" name="Text 16"/>
          <p:cNvSpPr/>
          <p:nvPr/>
        </p:nvSpPr>
        <p:spPr>
          <a:xfrm>
            <a:off x="8704065" y="3921919"/>
            <a:ext cx="48860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4</a:t>
            </a:r>
            <a:endParaRPr lang="en-US" sz="1100" dirty="0"/>
          </a:p>
        </p:txBody>
      </p:sp>
      <p:sp>
        <p:nvSpPr>
          <p:cNvPr id="20" name="Text 17"/>
          <p:cNvSpPr/>
          <p:nvPr/>
        </p:nvSpPr>
        <p:spPr>
          <a:xfrm>
            <a:off x="8426847" y="4371380"/>
            <a:ext cx="1054335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400"/>
              </a:spcBef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Write 2-3 min</a:t>
            </a:r>
            <a:endParaRPr lang="en-US" sz="1300" dirty="0"/>
          </a:p>
        </p:txBody>
      </p:sp>
      <p:sp>
        <p:nvSpPr>
          <p:cNvPr id="21" name="Text 18"/>
          <p:cNvSpPr/>
          <p:nvPr/>
        </p:nvSpPr>
        <p:spPr>
          <a:xfrm>
            <a:off x="9832380" y="4084240"/>
            <a:ext cx="259080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sz="2000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→</a:t>
            </a:r>
            <a:endParaRPr lang="en-US" sz="2000" dirty="0"/>
          </a:p>
        </p:txBody>
      </p:sp>
      <p:sp>
        <p:nvSpPr>
          <p:cNvPr id="22" name="Text 19"/>
          <p:cNvSpPr/>
          <p:nvPr/>
        </p:nvSpPr>
        <p:spPr>
          <a:xfrm>
            <a:off x="10700545" y="3921919"/>
            <a:ext cx="48860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STEP 5</a:t>
            </a:r>
            <a:endParaRPr lang="en-US" sz="1100" dirty="0"/>
          </a:p>
        </p:txBody>
      </p:sp>
      <p:sp>
        <p:nvSpPr>
          <p:cNvPr id="23" name="Text 20"/>
          <p:cNvSpPr/>
          <p:nvPr/>
        </p:nvSpPr>
        <p:spPr>
          <a:xfrm>
            <a:off x="10458252" y="4371380"/>
            <a:ext cx="982885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  <a:spcBef>
                <a:spcPts val="400"/>
              </a:spcBef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Answer DVs</a:t>
            </a:r>
            <a:endParaRPr lang="en-US" sz="1300" dirty="0"/>
          </a:p>
        </p:txBody>
      </p:sp>
      <p:sp>
        <p:nvSpPr>
          <p:cNvPr id="24" name="Text 21"/>
          <p:cNvSpPr/>
          <p:nvPr/>
        </p:nvSpPr>
        <p:spPr>
          <a:xfrm>
            <a:off x="381000" y="5008761"/>
            <a:ext cx="5613400" cy="832843"/>
          </a:xfrm>
          <a:prstGeom prst="roundRect">
            <a:avLst>
              <a:gd name="adj" fmla="val 12199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5" name="Text 22"/>
          <p:cNvSpPr/>
          <p:nvPr/>
        </p:nvSpPr>
        <p:spPr>
          <a:xfrm>
            <a:off x="584201" y="5186562"/>
            <a:ext cx="5311140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  <a:spcAft>
                <a:spcPts val="4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DEPENDENT VARIABLE 1</a:t>
            </a:r>
            <a:endParaRPr lang="en-US" sz="1100" dirty="0"/>
          </a:p>
        </p:txBody>
      </p:sp>
      <p:sp>
        <p:nvSpPr>
          <p:cNvPr id="26" name="Text 23"/>
          <p:cNvSpPr/>
          <p:nvPr/>
        </p:nvSpPr>
        <p:spPr>
          <a:xfrm>
            <a:off x="584201" y="5432822"/>
            <a:ext cx="5311140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"Should Heinz have stolen the drug?" (Yes/No)</a:t>
            </a:r>
            <a:endParaRPr lang="en-US" sz="1300" dirty="0"/>
          </a:p>
        </p:txBody>
      </p:sp>
      <p:sp>
        <p:nvSpPr>
          <p:cNvPr id="27" name="Text 24"/>
          <p:cNvSpPr/>
          <p:nvPr/>
        </p:nvSpPr>
        <p:spPr>
          <a:xfrm>
            <a:off x="6197600" y="5008761"/>
            <a:ext cx="5613400" cy="832843"/>
          </a:xfrm>
          <a:prstGeom prst="roundRect">
            <a:avLst>
              <a:gd name="adj" fmla="val 12199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8" name="Text 25"/>
          <p:cNvSpPr/>
          <p:nvPr/>
        </p:nvSpPr>
        <p:spPr>
          <a:xfrm>
            <a:off x="6400801" y="5186562"/>
            <a:ext cx="5311140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  <a:spcAft>
                <a:spcPts val="4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DEPENDENT VARIABLE 2</a:t>
            </a:r>
            <a:endParaRPr lang="en-US" sz="1100" dirty="0"/>
          </a:p>
        </p:txBody>
      </p:sp>
      <p:sp>
        <p:nvSpPr>
          <p:cNvPr id="29" name="Text 26"/>
          <p:cNvSpPr/>
          <p:nvPr/>
        </p:nvSpPr>
        <p:spPr>
          <a:xfrm>
            <a:off x="6400801" y="5432822"/>
            <a:ext cx="5311140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"How morally acceptable was it?" (1-7 scale)</a:t>
            </a:r>
            <a:endParaRPr lang="en-US" sz="13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799"/>
            <a:ext cx="11455399" cy="7818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Analyzing Two-Groups Experiments</a:t>
            </a:r>
            <a:endParaRPr lang="en-US" sz="3400" dirty="0"/>
          </a:p>
        </p:txBody>
      </p:sp>
      <p:sp>
        <p:nvSpPr>
          <p:cNvPr id="3" name="Text 1"/>
          <p:cNvSpPr/>
          <p:nvPr/>
        </p:nvSpPr>
        <p:spPr>
          <a:xfrm>
            <a:off x="381000" y="1828205"/>
            <a:ext cx="5562600" cy="4039592"/>
          </a:xfrm>
          <a:prstGeom prst="roundRect">
            <a:avLst>
              <a:gd name="adj" fmla="val 3773"/>
            </a:avLst>
          </a:prstGeom>
          <a:solidFill>
            <a:srgbClr val="FFFFFF"/>
          </a:solidFill>
          <a:ln/>
          <a:effectLst>
            <a:outerShdw blurRad="114300" dist="38100" dir="5400000" algn="bl" rotWithShape="0">
              <a:srgbClr val="000000">
                <a:alpha val="8000"/>
              </a:srgbClr>
            </a:outerShdw>
          </a:effectLst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4" name="Text 2"/>
          <p:cNvSpPr/>
          <p:nvPr/>
        </p:nvSpPr>
        <p:spPr>
          <a:xfrm>
            <a:off x="635000" y="2082205"/>
            <a:ext cx="635000" cy="635000"/>
          </a:xfrm>
          <a:prstGeom prst="roundRect">
            <a:avLst>
              <a:gd name="adj" fmla="val 20000"/>
            </a:avLst>
          </a:prstGeom>
          <a:solidFill>
            <a:srgbClr val="0D9488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837010" y="2221905"/>
            <a:ext cx="235601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sz="20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χ²</a:t>
            </a:r>
            <a:endParaRPr lang="en-US" sz="2000" dirty="0"/>
          </a:p>
        </p:txBody>
      </p:sp>
      <p:sp>
        <p:nvSpPr>
          <p:cNvPr id="6" name="Text 4"/>
          <p:cNvSpPr/>
          <p:nvPr/>
        </p:nvSpPr>
        <p:spPr>
          <a:xfrm>
            <a:off x="635001" y="3098206"/>
            <a:ext cx="5155692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Chi-Square Test</a:t>
            </a:r>
            <a:endParaRPr lang="en-US" sz="1600" dirty="0"/>
          </a:p>
        </p:txBody>
      </p:sp>
      <p:sp>
        <p:nvSpPr>
          <p:cNvPr id="7" name="Text 5"/>
          <p:cNvSpPr/>
          <p:nvPr/>
        </p:nvSpPr>
        <p:spPr>
          <a:xfrm>
            <a:off x="635001" y="3712765"/>
            <a:ext cx="515569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  <a:spcAft>
                <a:spcPts val="1200"/>
              </a:spcAft>
            </a:pPr>
            <a:r>
              <a:rPr lang="en-US" sz="13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for </a:t>
            </a:r>
            <a:r>
              <a:rPr lang="en-US" sz="13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categorical</a:t>
            </a:r>
            <a:r>
              <a:rPr lang="en-US" sz="13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dependent variables (Yes/No decisions)</a:t>
            </a:r>
            <a:endParaRPr lang="en-US" sz="1300" dirty="0"/>
          </a:p>
        </p:txBody>
      </p:sp>
      <p:sp>
        <p:nvSpPr>
          <p:cNvPr id="8" name="Text 6"/>
          <p:cNvSpPr/>
          <p:nvPr/>
        </p:nvSpPr>
        <p:spPr>
          <a:xfrm>
            <a:off x="635000" y="4316016"/>
            <a:ext cx="5054600" cy="518120"/>
          </a:xfrm>
          <a:prstGeom prst="roundRect">
            <a:avLst>
              <a:gd name="adj" fmla="val 14707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9" name="Text 7"/>
          <p:cNvSpPr/>
          <p:nvPr/>
        </p:nvSpPr>
        <p:spPr>
          <a:xfrm>
            <a:off x="787401" y="4468416"/>
            <a:ext cx="484479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Proportion of "yes" responses between conditions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35000" y="5164336"/>
            <a:ext cx="5054600" cy="449461"/>
          </a:xfrm>
          <a:prstGeom prst="roundRect">
            <a:avLst>
              <a:gd name="adj" fmla="val 16954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1" name="Text 9"/>
          <p:cNvSpPr/>
          <p:nvPr/>
        </p:nvSpPr>
        <p:spPr>
          <a:xfrm>
            <a:off x="762001" y="5291336"/>
            <a:ext cx="4896612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SPSS: Analyze → Descriptive Statistics → Crosstabs</a:t>
            </a:r>
            <a:endParaRPr lang="en-US" sz="1100" dirty="0"/>
          </a:p>
        </p:txBody>
      </p:sp>
      <p:sp>
        <p:nvSpPr>
          <p:cNvPr id="12" name="Text 10"/>
          <p:cNvSpPr/>
          <p:nvPr/>
        </p:nvSpPr>
        <p:spPr>
          <a:xfrm>
            <a:off x="6248400" y="1828205"/>
            <a:ext cx="5562600" cy="4039592"/>
          </a:xfrm>
          <a:prstGeom prst="roundRect">
            <a:avLst>
              <a:gd name="adj" fmla="val 3773"/>
            </a:avLst>
          </a:prstGeom>
          <a:solidFill>
            <a:srgbClr val="FFFFFF"/>
          </a:solidFill>
          <a:ln/>
          <a:effectLst>
            <a:outerShdw blurRad="114300" dist="38100" dir="5400000" algn="bl" rotWithShape="0">
              <a:srgbClr val="000000">
                <a:alpha val="8000"/>
              </a:srgbClr>
            </a:outerShdw>
          </a:effectLst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3" name="Text 11"/>
          <p:cNvSpPr/>
          <p:nvPr/>
        </p:nvSpPr>
        <p:spPr>
          <a:xfrm>
            <a:off x="6502400" y="2082205"/>
            <a:ext cx="635000" cy="635000"/>
          </a:xfrm>
          <a:prstGeom prst="roundRect">
            <a:avLst>
              <a:gd name="adj" fmla="val 20000"/>
            </a:avLst>
          </a:prstGeom>
          <a:solidFill>
            <a:srgbClr val="1A365D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4" name="Text 12"/>
          <p:cNvSpPr/>
          <p:nvPr/>
        </p:nvSpPr>
        <p:spPr>
          <a:xfrm>
            <a:off x="6773267" y="2204045"/>
            <a:ext cx="94928" cy="391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80"/>
              </a:lnSpc>
            </a:pPr>
            <a:r>
              <a:rPr lang="en-US" sz="2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</a:t>
            </a:r>
            <a:endParaRPr lang="en-US" sz="2200" dirty="0"/>
          </a:p>
        </p:txBody>
      </p:sp>
      <p:sp>
        <p:nvSpPr>
          <p:cNvPr id="15" name="Text 13"/>
          <p:cNvSpPr/>
          <p:nvPr/>
        </p:nvSpPr>
        <p:spPr>
          <a:xfrm>
            <a:off x="6502401" y="3098206"/>
            <a:ext cx="5155692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Independent Samples t-Test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6502401" y="3712765"/>
            <a:ext cx="515569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1"/>
              </a:lnSpc>
              <a:spcAft>
                <a:spcPts val="1200"/>
              </a:spcAft>
            </a:pPr>
            <a:r>
              <a:rPr lang="en-US" sz="13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for </a:t>
            </a:r>
            <a:r>
              <a:rPr lang="en-US" sz="13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continuous</a:t>
            </a:r>
            <a:r>
              <a:rPr lang="en-US" sz="13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dependent variables (1-7 ratings)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6502400" y="4316016"/>
            <a:ext cx="5054600" cy="518120"/>
          </a:xfrm>
          <a:prstGeom prst="roundRect">
            <a:avLst>
              <a:gd name="adj" fmla="val 14707"/>
            </a:avLst>
          </a:prstGeom>
          <a:solidFill>
            <a:srgbClr val="EFF6FF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18" name="Text 16"/>
          <p:cNvSpPr/>
          <p:nvPr/>
        </p:nvSpPr>
        <p:spPr>
          <a:xfrm>
            <a:off x="6654801" y="4468416"/>
            <a:ext cx="484479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Average ratings between conditions</a:t>
            </a:r>
            <a:endParaRPr lang="en-US" sz="1200" dirty="0"/>
          </a:p>
        </p:txBody>
      </p:sp>
      <p:sp>
        <p:nvSpPr>
          <p:cNvPr id="19" name="Text 17"/>
          <p:cNvSpPr/>
          <p:nvPr/>
        </p:nvSpPr>
        <p:spPr>
          <a:xfrm>
            <a:off x="6502400" y="5164336"/>
            <a:ext cx="5054600" cy="449461"/>
          </a:xfrm>
          <a:prstGeom prst="roundRect">
            <a:avLst>
              <a:gd name="adj" fmla="val 16954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0" name="Text 18"/>
          <p:cNvSpPr/>
          <p:nvPr/>
        </p:nvSpPr>
        <p:spPr>
          <a:xfrm>
            <a:off x="6629401" y="5291336"/>
            <a:ext cx="4896612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40"/>
              </a:lnSpc>
            </a:pPr>
            <a:r>
              <a:rPr lang="en-US" sz="11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SPSS: Analyze → Compare Means → Independent-Samples T Test</a:t>
            </a:r>
            <a:endParaRPr lang="en-US" sz="1100" dirty="0"/>
          </a:p>
        </p:txBody>
      </p:sp>
      <p:sp>
        <p:nvSpPr>
          <p:cNvPr id="21" name="Text 19"/>
          <p:cNvSpPr/>
          <p:nvPr/>
        </p:nvSpPr>
        <p:spPr>
          <a:xfrm>
            <a:off x="431800" y="6068219"/>
            <a:ext cx="11328400" cy="535781"/>
          </a:xfrm>
          <a:prstGeom prst="rect">
            <a:avLst/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endParaRPr lang="en-US" sz="2400" dirty="0"/>
          </a:p>
        </p:txBody>
      </p:sp>
      <p:sp>
        <p:nvSpPr>
          <p:cNvPr id="22" name="Shape 20"/>
          <p:cNvSpPr/>
          <p:nvPr/>
        </p:nvSpPr>
        <p:spPr>
          <a:xfrm>
            <a:off x="457200" y="6068219"/>
            <a:ext cx="0" cy="535781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endParaRPr lang="en-US" sz="2400"/>
          </a:p>
        </p:txBody>
      </p:sp>
      <p:sp>
        <p:nvSpPr>
          <p:cNvPr id="23" name="Text 21"/>
          <p:cNvSpPr/>
          <p:nvPr/>
        </p:nvSpPr>
        <p:spPr>
          <a:xfrm>
            <a:off x="685800" y="6220619"/>
            <a:ext cx="11088624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20"/>
              </a:lnSpc>
            </a:pPr>
            <a:r>
              <a:rPr lang="en-US" sz="13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Interpretation:</a:t>
            </a: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 significant result (p &lt; .05) suggests the manipulation </a:t>
            </a:r>
            <a:r>
              <a:rPr lang="en-US" sz="13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caused</a:t>
            </a: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changes in participants' judgments.</a:t>
            </a:r>
            <a:endParaRPr lang="en-US" sz="1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86268-BFAC-8E21-E55E-3CA68B828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Learning Objectives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2F3495-F783-304C-06E2-8A5299CE3DAB}"/>
              </a:ext>
            </a:extLst>
          </p:cNvPr>
          <p:cNvGrpSpPr/>
          <p:nvPr/>
        </p:nvGrpSpPr>
        <p:grpSpPr>
          <a:xfrm>
            <a:off x="838200" y="1902858"/>
            <a:ext cx="10883747" cy="719156"/>
            <a:chOff x="838200" y="1902858"/>
            <a:chExt cx="10883747" cy="719156"/>
          </a:xfrm>
        </p:grpSpPr>
        <p:sp>
          <p:nvSpPr>
            <p:cNvPr id="5" name="Text 1">
              <a:extLst>
                <a:ext uri="{FF2B5EF4-FFF2-40B4-BE49-F238E27FC236}">
                  <a16:creationId xmlns:a16="http://schemas.microsoft.com/office/drawing/2014/main" id="{B982F00D-138A-FE0A-1751-9C59A7EE6E2F}"/>
                </a:ext>
              </a:extLst>
            </p:cNvPr>
            <p:cNvSpPr/>
            <p:nvPr/>
          </p:nvSpPr>
          <p:spPr>
            <a:xfrm>
              <a:off x="838200" y="1902858"/>
              <a:ext cx="759246" cy="719156"/>
            </a:xfrm>
            <a:prstGeom prst="roundRect">
              <a:avLst>
                <a:gd name="adj" fmla="val 266667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C3119C-1BB1-865C-1FFA-010702501F7F}"/>
                </a:ext>
              </a:extLst>
            </p:cNvPr>
            <p:cNvSpPr txBox="1"/>
            <p:nvPr/>
          </p:nvSpPr>
          <p:spPr>
            <a:xfrm>
              <a:off x="1002535" y="2000826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5" name="Text 3">
              <a:extLst>
                <a:ext uri="{FF2B5EF4-FFF2-40B4-BE49-F238E27FC236}">
                  <a16:creationId xmlns:a16="http://schemas.microsoft.com/office/drawing/2014/main" id="{3A80094F-6B96-20E8-939B-1587CA0C1EDE}"/>
                </a:ext>
              </a:extLst>
            </p:cNvPr>
            <p:cNvSpPr/>
            <p:nvPr/>
          </p:nvSpPr>
          <p:spPr>
            <a:xfrm>
              <a:off x="1761781" y="1959360"/>
              <a:ext cx="9960166" cy="342900"/>
            </a:xfrm>
            <a:prstGeom prst="rect">
              <a:avLst/>
            </a:prstGeom>
            <a:noFill/>
            <a:ln/>
          </p:spPr>
          <p:txBody>
            <a:bodyPr wrap="square" lIns="0" tIns="7620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Understand the elements of experimental design: independent variables, dependent variables, and random assignment</a:t>
              </a:r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BC5466-057A-0716-1945-A1FA1A212B8B}"/>
              </a:ext>
            </a:extLst>
          </p:cNvPr>
          <p:cNvGrpSpPr/>
          <p:nvPr/>
        </p:nvGrpSpPr>
        <p:grpSpPr>
          <a:xfrm>
            <a:off x="838200" y="2834184"/>
            <a:ext cx="8662796" cy="719156"/>
            <a:chOff x="838200" y="2834184"/>
            <a:chExt cx="8662796" cy="719156"/>
          </a:xfrm>
        </p:grpSpPr>
        <p:sp>
          <p:nvSpPr>
            <p:cNvPr id="6" name="Text 1">
              <a:extLst>
                <a:ext uri="{FF2B5EF4-FFF2-40B4-BE49-F238E27FC236}">
                  <a16:creationId xmlns:a16="http://schemas.microsoft.com/office/drawing/2014/main" id="{2C82869E-8254-03C0-BB94-56674EC6E75A}"/>
                </a:ext>
              </a:extLst>
            </p:cNvPr>
            <p:cNvSpPr/>
            <p:nvPr/>
          </p:nvSpPr>
          <p:spPr>
            <a:xfrm>
              <a:off x="838200" y="2834184"/>
              <a:ext cx="759246" cy="719156"/>
            </a:xfrm>
            <a:prstGeom prst="roundRect">
              <a:avLst>
                <a:gd name="adj" fmla="val 266667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830D75E-9BF5-4556-50CF-5EE491956AD2}"/>
                </a:ext>
              </a:extLst>
            </p:cNvPr>
            <p:cNvSpPr txBox="1"/>
            <p:nvPr/>
          </p:nvSpPr>
          <p:spPr>
            <a:xfrm>
              <a:off x="997485" y="2932152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6" name="Text 6">
              <a:extLst>
                <a:ext uri="{FF2B5EF4-FFF2-40B4-BE49-F238E27FC236}">
                  <a16:creationId xmlns:a16="http://schemas.microsoft.com/office/drawing/2014/main" id="{F53AA780-86D2-7107-78FD-FB6F8027A6C4}"/>
                </a:ext>
              </a:extLst>
            </p:cNvPr>
            <p:cNvSpPr/>
            <p:nvPr/>
          </p:nvSpPr>
          <p:spPr>
            <a:xfrm>
              <a:off x="1756731" y="2957876"/>
              <a:ext cx="7744265" cy="342900"/>
            </a:xfrm>
            <a:prstGeom prst="rect">
              <a:avLst/>
            </a:prstGeom>
            <a:noFill/>
            <a:ln/>
          </p:spPr>
          <p:txBody>
            <a:bodyPr wrap="square" lIns="0" tIns="7620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Learn how random assignment solves the third-variable problem</a:t>
              </a:r>
              <a:endParaRPr lang="en-US" sz="20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6E271E2-5F90-D64C-178A-320AD51794A5}"/>
              </a:ext>
            </a:extLst>
          </p:cNvPr>
          <p:cNvGrpSpPr/>
          <p:nvPr/>
        </p:nvGrpSpPr>
        <p:grpSpPr>
          <a:xfrm>
            <a:off x="838200" y="3765510"/>
            <a:ext cx="10515600" cy="719156"/>
            <a:chOff x="838200" y="3765510"/>
            <a:chExt cx="10515600" cy="719156"/>
          </a:xfrm>
        </p:grpSpPr>
        <p:sp>
          <p:nvSpPr>
            <p:cNvPr id="7" name="Text 1">
              <a:extLst>
                <a:ext uri="{FF2B5EF4-FFF2-40B4-BE49-F238E27FC236}">
                  <a16:creationId xmlns:a16="http://schemas.microsoft.com/office/drawing/2014/main" id="{D32169F2-2F05-258C-087A-F58A25110F7E}"/>
                </a:ext>
              </a:extLst>
            </p:cNvPr>
            <p:cNvSpPr/>
            <p:nvPr/>
          </p:nvSpPr>
          <p:spPr>
            <a:xfrm>
              <a:off x="838200" y="3765510"/>
              <a:ext cx="759246" cy="719156"/>
            </a:xfrm>
            <a:prstGeom prst="roundRect">
              <a:avLst>
                <a:gd name="adj" fmla="val 266667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EA486E5-7E8D-379A-AD7E-6CAE41EE722D}"/>
                </a:ext>
              </a:extLst>
            </p:cNvPr>
            <p:cNvSpPr txBox="1"/>
            <p:nvPr/>
          </p:nvSpPr>
          <p:spPr>
            <a:xfrm>
              <a:off x="997484" y="3863478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7" name="Text 9">
              <a:extLst>
                <a:ext uri="{FF2B5EF4-FFF2-40B4-BE49-F238E27FC236}">
                  <a16:creationId xmlns:a16="http://schemas.microsoft.com/office/drawing/2014/main" id="{ECA15888-3703-C661-B7AA-5120B85807B7}"/>
                </a:ext>
              </a:extLst>
            </p:cNvPr>
            <p:cNvSpPr/>
            <p:nvPr/>
          </p:nvSpPr>
          <p:spPr>
            <a:xfrm>
              <a:off x="1756730" y="3956392"/>
              <a:ext cx="9597070" cy="342900"/>
            </a:xfrm>
            <a:prstGeom prst="rect">
              <a:avLst/>
            </a:prstGeom>
            <a:noFill/>
            <a:ln/>
          </p:spPr>
          <p:txBody>
            <a:bodyPr wrap="square" lIns="0" tIns="7620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Design and analyze between-subjects and within-subjects experiments</a:t>
              </a:r>
              <a:endParaRPr lang="en-US" sz="2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F58DBA7-0B61-AF80-E0FD-286FDABB6528}"/>
              </a:ext>
            </a:extLst>
          </p:cNvPr>
          <p:cNvGrpSpPr/>
          <p:nvPr/>
        </p:nvGrpSpPr>
        <p:grpSpPr>
          <a:xfrm>
            <a:off x="838200" y="4696836"/>
            <a:ext cx="10515599" cy="719156"/>
            <a:chOff x="838200" y="4696836"/>
            <a:chExt cx="10515599" cy="719156"/>
          </a:xfrm>
        </p:grpSpPr>
        <p:sp>
          <p:nvSpPr>
            <p:cNvPr id="8" name="Text 1">
              <a:extLst>
                <a:ext uri="{FF2B5EF4-FFF2-40B4-BE49-F238E27FC236}">
                  <a16:creationId xmlns:a16="http://schemas.microsoft.com/office/drawing/2014/main" id="{01AF3E9E-DDDB-7B51-82B7-B22435FD12E8}"/>
                </a:ext>
              </a:extLst>
            </p:cNvPr>
            <p:cNvSpPr/>
            <p:nvPr/>
          </p:nvSpPr>
          <p:spPr>
            <a:xfrm>
              <a:off x="838200" y="4696836"/>
              <a:ext cx="759246" cy="719156"/>
            </a:xfrm>
            <a:prstGeom prst="roundRect">
              <a:avLst>
                <a:gd name="adj" fmla="val 266667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711088B-B8A7-9E62-AEE7-17FE5028FF65}"/>
                </a:ext>
              </a:extLst>
            </p:cNvPr>
            <p:cNvSpPr txBox="1"/>
            <p:nvPr/>
          </p:nvSpPr>
          <p:spPr>
            <a:xfrm>
              <a:off x="997483" y="4794804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8" name="Text 12">
              <a:extLst>
                <a:ext uri="{FF2B5EF4-FFF2-40B4-BE49-F238E27FC236}">
                  <a16:creationId xmlns:a16="http://schemas.microsoft.com/office/drawing/2014/main" id="{0807F6A8-A9E5-89FD-C7F0-EE66204701B5}"/>
                </a:ext>
              </a:extLst>
            </p:cNvPr>
            <p:cNvSpPr/>
            <p:nvPr/>
          </p:nvSpPr>
          <p:spPr>
            <a:xfrm>
              <a:off x="1756729" y="4884964"/>
              <a:ext cx="9597070" cy="342900"/>
            </a:xfrm>
            <a:prstGeom prst="rect">
              <a:avLst/>
            </a:prstGeom>
            <a:noFill/>
            <a:ln/>
          </p:spPr>
          <p:txBody>
            <a:bodyPr wrap="square" lIns="0" tIns="7620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Understand factorial designs and how to interpret main effects and interactions</a:t>
              </a:r>
              <a:endParaRPr lang="en-US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58675D-985C-860F-9EA0-D45AE4148671}"/>
              </a:ext>
            </a:extLst>
          </p:cNvPr>
          <p:cNvGrpSpPr/>
          <p:nvPr/>
        </p:nvGrpSpPr>
        <p:grpSpPr>
          <a:xfrm>
            <a:off x="838200" y="5628162"/>
            <a:ext cx="10515598" cy="719156"/>
            <a:chOff x="838200" y="5628162"/>
            <a:chExt cx="10515598" cy="719156"/>
          </a:xfrm>
        </p:grpSpPr>
        <p:sp>
          <p:nvSpPr>
            <p:cNvPr id="9" name="Text 1">
              <a:extLst>
                <a:ext uri="{FF2B5EF4-FFF2-40B4-BE49-F238E27FC236}">
                  <a16:creationId xmlns:a16="http://schemas.microsoft.com/office/drawing/2014/main" id="{415EB7CB-50C8-9A86-2E61-9A83452949D9}"/>
                </a:ext>
              </a:extLst>
            </p:cNvPr>
            <p:cNvSpPr/>
            <p:nvPr/>
          </p:nvSpPr>
          <p:spPr>
            <a:xfrm>
              <a:off x="838200" y="5628162"/>
              <a:ext cx="759246" cy="719156"/>
            </a:xfrm>
            <a:prstGeom prst="roundRect">
              <a:avLst>
                <a:gd name="adj" fmla="val 266667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295B3F-8F13-193B-20EF-379605571B3A}"/>
                </a:ext>
              </a:extLst>
            </p:cNvPr>
            <p:cNvSpPr txBox="1"/>
            <p:nvPr/>
          </p:nvSpPr>
          <p:spPr>
            <a:xfrm>
              <a:off x="997482" y="5726130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19" name="Text 15">
              <a:extLst>
                <a:ext uri="{FF2B5EF4-FFF2-40B4-BE49-F238E27FC236}">
                  <a16:creationId xmlns:a16="http://schemas.microsoft.com/office/drawing/2014/main" id="{29AB9086-0803-7489-FEF0-531AFE89A298}"/>
                </a:ext>
              </a:extLst>
            </p:cNvPr>
            <p:cNvSpPr/>
            <p:nvPr/>
          </p:nvSpPr>
          <p:spPr>
            <a:xfrm>
              <a:off x="1756728" y="5813536"/>
              <a:ext cx="9597070" cy="342900"/>
            </a:xfrm>
            <a:prstGeom prst="rect">
              <a:avLst/>
            </a:prstGeom>
            <a:noFill/>
            <a:ln/>
          </p:spPr>
          <p:txBody>
            <a:bodyPr wrap="square" lIns="0" tIns="76200" rIns="0" bIns="0" rtlCol="0" anchor="t"/>
            <a:lstStyle/>
            <a:p>
              <a:pPr>
                <a:lnSpc>
                  <a:spcPts val="2100"/>
                </a:lnSpc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Apply appropriate statistical tests: chi-square, t-tests, and ANOVA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63060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62168" y="2131220"/>
            <a:ext cx="3048000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  <a:spcAft>
                <a:spcPts val="2000"/>
              </a:spcAft>
            </a:pPr>
            <a:r>
              <a:rPr lang="en-US" sz="28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7.3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116178" y="2908300"/>
            <a:ext cx="5959447" cy="558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4400"/>
              </a:lnSpc>
              <a:spcAft>
                <a:spcPts val="1600"/>
              </a:spcAft>
            </a:pPr>
            <a:r>
              <a:rPr lang="en-US" sz="4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Within-Subjects Designs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5587901" y="4188132"/>
            <a:ext cx="1016000" cy="50800"/>
          </a:xfrm>
          <a:prstGeom prst="roundRect">
            <a:avLst>
              <a:gd name="adj" fmla="val 50000"/>
            </a:avLst>
          </a:prstGeom>
          <a:solidFill>
            <a:srgbClr val="0D9488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4365730" y="4457701"/>
            <a:ext cx="3460540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</a:pPr>
            <a:r>
              <a:rPr lang="en-US" sz="28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Repeated Measures Experiments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D991C-2A1C-1021-B30F-E91593D5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Within Subjects (Repeated Measures)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58E455F-7FA9-28C4-330B-ECA7AAC3450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0591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304800"/>
            <a:ext cx="7098792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Between-Subjects vs. Within-Subjects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1" y="1813719"/>
            <a:ext cx="5600700" cy="4068763"/>
          </a:xfrm>
          <a:prstGeom prst="roundRect">
            <a:avLst>
              <a:gd name="adj" fmla="val 3746"/>
            </a:avLst>
          </a:prstGeom>
          <a:solidFill>
            <a:srgbClr val="FFFFFF"/>
          </a:solidFill>
          <a:ln w="28575">
            <a:solidFill>
              <a:srgbClr val="1A365D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673100" y="2105819"/>
            <a:ext cx="5116829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BETWEEN-SUBJECTS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73100" y="2710261"/>
            <a:ext cx="511682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100"/>
              </a:lnSpc>
              <a:spcAft>
                <a:spcPts val="1600"/>
              </a:spcAft>
            </a:pPr>
            <a:r>
              <a:rPr lang="en-US" sz="14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Different participants experience different conditions.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673101" y="3383360"/>
            <a:ext cx="5016500" cy="731440"/>
          </a:xfrm>
          <a:prstGeom prst="roundRect">
            <a:avLst>
              <a:gd name="adj" fmla="val 13890"/>
            </a:avLst>
          </a:prstGeom>
          <a:solidFill>
            <a:srgbClr val="EFF6FF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825501" y="3535760"/>
            <a:ext cx="4805935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Some people solve math problems with music, others in silence.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673100" y="4546600"/>
            <a:ext cx="2457451" cy="398661"/>
          </a:xfrm>
          <a:prstGeom prst="roundRect">
            <a:avLst>
              <a:gd name="adj" fmla="val 12743"/>
            </a:avLst>
          </a:prstGeom>
          <a:solidFill>
            <a:srgbClr val="D1FAE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752158" y="4648200"/>
            <a:ext cx="2299335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dirty="0">
                <a:solidFill>
                  <a:srgbClr val="065F4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✓ No order effects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3232151" y="4546600"/>
            <a:ext cx="2457451" cy="398661"/>
          </a:xfrm>
          <a:prstGeom prst="roundRect">
            <a:avLst>
              <a:gd name="adj" fmla="val 12743"/>
            </a:avLst>
          </a:prstGeom>
          <a:solidFill>
            <a:srgbClr val="FEE2E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3311209" y="4648200"/>
            <a:ext cx="2299335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dirty="0">
                <a:solidFill>
                  <a:srgbClr val="991B1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✗ More participants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673100" y="5377061"/>
            <a:ext cx="5116829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 </a:t>
            </a:r>
            <a:r>
              <a:rPr lang="en-US" sz="12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different groups</a:t>
            </a: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of people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3" name="Image 0" descr="/tmp/rasterized-gradient-c79b65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1" y="1851819"/>
            <a:ext cx="5524500" cy="3992563"/>
          </a:xfrm>
          <a:prstGeom prst="rect">
            <a:avLst/>
          </a:prstGeom>
        </p:spPr>
      </p:pic>
      <p:sp>
        <p:nvSpPr>
          <p:cNvPr id="14" name="Text 11"/>
          <p:cNvSpPr/>
          <p:nvPr/>
        </p:nvSpPr>
        <p:spPr>
          <a:xfrm>
            <a:off x="6540500" y="2105819"/>
            <a:ext cx="5116829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WITHIN-SUBJECTS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6540500" y="2710261"/>
            <a:ext cx="511682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100"/>
              </a:lnSpc>
              <a:spcAft>
                <a:spcPts val="1600"/>
              </a:spcAft>
            </a:pPr>
            <a:r>
              <a:rPr lang="en-US" sz="14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Each participant experiences </a:t>
            </a:r>
            <a:r>
              <a:rPr lang="en-US" sz="1400" b="1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all</a:t>
            </a:r>
            <a:r>
              <a:rPr lang="en-US" sz="14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conditions.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6540501" y="3383360"/>
            <a:ext cx="5016500" cy="731440"/>
          </a:xfrm>
          <a:prstGeom prst="roundRect">
            <a:avLst>
              <a:gd name="adj" fmla="val 13890"/>
            </a:avLst>
          </a:prstGeom>
          <a:solidFill>
            <a:srgbClr val="FFFFFF">
              <a:alpha val="2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6692901" y="3535760"/>
            <a:ext cx="4805935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Example:</a:t>
            </a: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Each person solves problems both with music AND in silence.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6540500" y="4546600"/>
            <a:ext cx="2457451" cy="398661"/>
          </a:xfrm>
          <a:prstGeom prst="roundRect">
            <a:avLst>
              <a:gd name="adj" fmla="val 12743"/>
            </a:avLst>
          </a:prstGeom>
          <a:solidFill>
            <a:srgbClr val="FFFFFF">
              <a:alpha val="3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6619558" y="4648200"/>
            <a:ext cx="2299335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✓ Fewer participants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9099551" y="4546600"/>
            <a:ext cx="2457451" cy="398661"/>
          </a:xfrm>
          <a:prstGeom prst="roundRect">
            <a:avLst>
              <a:gd name="adj" fmla="val 12743"/>
            </a:avLst>
          </a:prstGeom>
          <a:solidFill>
            <a:srgbClr val="000000">
              <a:alpha val="2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9178609" y="4648200"/>
            <a:ext cx="2299335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✗ Order effects risk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 19"/>
          <p:cNvSpPr/>
          <p:nvPr/>
        </p:nvSpPr>
        <p:spPr>
          <a:xfrm>
            <a:off x="6540500" y="5377061"/>
            <a:ext cx="5116829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Each person is their </a:t>
            </a:r>
            <a:r>
              <a:rPr lang="en-US" sz="1200" b="1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own control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 20"/>
          <p:cNvSpPr/>
          <p:nvPr/>
        </p:nvSpPr>
        <p:spPr>
          <a:xfrm>
            <a:off x="431800" y="6136680"/>
            <a:ext cx="11328400" cy="467320"/>
          </a:xfrm>
          <a:prstGeom prst="roundRect">
            <a:avLst>
              <a:gd name="adj" fmla="val 16306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 21"/>
          <p:cNvSpPr/>
          <p:nvPr/>
        </p:nvSpPr>
        <p:spPr>
          <a:xfrm>
            <a:off x="525780" y="6263680"/>
            <a:ext cx="1114044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advantage of within-subjects: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More statistical power with fewer participants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304800"/>
            <a:ext cx="6904483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Order Effects and Counterbalancing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0" y="1835945"/>
            <a:ext cx="5562600" cy="2612231"/>
          </a:xfrm>
          <a:prstGeom prst="rect">
            <a:avLst/>
          </a:prstGeom>
          <a:solidFill>
            <a:srgbClr val="FEE2E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Shape 2"/>
          <p:cNvSpPr/>
          <p:nvPr/>
        </p:nvSpPr>
        <p:spPr>
          <a:xfrm>
            <a:off x="406400" y="1835945"/>
            <a:ext cx="0" cy="2612231"/>
          </a:xfrm>
          <a:prstGeom prst="line">
            <a:avLst/>
          </a:prstGeom>
          <a:noFill/>
          <a:ln w="38100">
            <a:solidFill>
              <a:srgbClr val="DC2626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35001" y="2039144"/>
            <a:ext cx="520750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800"/>
              </a:spcAft>
            </a:pPr>
            <a:r>
              <a:rPr lang="en-US" sz="1300" b="1" dirty="0">
                <a:solidFill>
                  <a:srgbClr val="DC262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PROBLEM: ORDER EFFECTS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635001" y="2371725"/>
            <a:ext cx="5207508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51"/>
              </a:lnSpc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Experiencing one condition can affect responses to later conditions: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635000" y="2720975"/>
            <a:ext cx="5105400" cy="15240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Practice effects: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Getting better over time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Fatigue effects: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Getting worse over time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Carryover effects: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Earlier conditions influence later ones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381000" y="4625976"/>
            <a:ext cx="5562600" cy="1234281"/>
          </a:xfrm>
          <a:prstGeom prst="rect">
            <a:avLst/>
          </a:prstGeom>
          <a:solidFill>
            <a:srgbClr val="D1FAE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Shape 7"/>
          <p:cNvSpPr/>
          <p:nvPr/>
        </p:nvSpPr>
        <p:spPr>
          <a:xfrm>
            <a:off x="406400" y="4625976"/>
            <a:ext cx="0" cy="1234281"/>
          </a:xfrm>
          <a:prstGeom prst="line">
            <a:avLst/>
          </a:prstGeom>
          <a:noFill/>
          <a:ln w="38100">
            <a:solidFill>
              <a:srgbClr val="0D9488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635001" y="4829175"/>
            <a:ext cx="520750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800"/>
              </a:spcAft>
            </a:pPr>
            <a:r>
              <a:rPr lang="en-US" sz="13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SOLUTION: COUNTERBALANCING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635001" y="5161757"/>
            <a:ext cx="5207508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51"/>
              </a:lnSpc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Randomize the order of conditions across participants so each condition appears equally often in each position.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2" name="Image 0" descr="/tmp/rasterized-gradient-f16e09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775818"/>
            <a:ext cx="5562600" cy="4144367"/>
          </a:xfrm>
          <a:prstGeom prst="rect">
            <a:avLst/>
          </a:prstGeom>
        </p:spPr>
      </p:pic>
      <p:sp>
        <p:nvSpPr>
          <p:cNvPr id="13" name="Text 10"/>
          <p:cNvSpPr/>
          <p:nvPr/>
        </p:nvSpPr>
        <p:spPr>
          <a:xfrm>
            <a:off x="6502401" y="2029817"/>
            <a:ext cx="515569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4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COUNTERBALANCING IN ACTION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6502400" y="2420937"/>
            <a:ext cx="5054600" cy="782043"/>
          </a:xfrm>
          <a:prstGeom prst="roundRect">
            <a:avLst>
              <a:gd name="adj" fmla="val 12992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6654801" y="2573338"/>
            <a:ext cx="4844796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400"/>
              </a:spcAft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PARTICIPANT 1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6654801" y="2819599"/>
            <a:ext cx="4844796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Music → Silence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6502400" y="3431580"/>
            <a:ext cx="5054600" cy="782043"/>
          </a:xfrm>
          <a:prstGeom prst="roundRect">
            <a:avLst>
              <a:gd name="adj" fmla="val 12992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6654801" y="3583980"/>
            <a:ext cx="4844796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400"/>
              </a:spcAft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PARTICIPANT 2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6654801" y="3830240"/>
            <a:ext cx="4844796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Silence → Music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6502400" y="4442221"/>
            <a:ext cx="5054600" cy="782043"/>
          </a:xfrm>
          <a:prstGeom prst="roundRect">
            <a:avLst>
              <a:gd name="adj" fmla="val 12992"/>
            </a:avLst>
          </a:prstGeom>
          <a:solidFill>
            <a:srgbClr val="FFFFFF">
              <a:alpha val="1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6654801" y="4594622"/>
            <a:ext cx="4844796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400"/>
              </a:spcAft>
            </a:pPr>
            <a:r>
              <a:rPr lang="en-US" sz="11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PARTICIPANT 3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 19"/>
          <p:cNvSpPr/>
          <p:nvPr/>
        </p:nvSpPr>
        <p:spPr>
          <a:xfrm>
            <a:off x="6654801" y="4840883"/>
            <a:ext cx="4844796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Music → Silence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 20"/>
          <p:cNvSpPr/>
          <p:nvPr/>
        </p:nvSpPr>
        <p:spPr>
          <a:xfrm>
            <a:off x="6451855" y="5452864"/>
            <a:ext cx="515569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680"/>
              </a:lnSpc>
              <a:spcBef>
                <a:spcPts val="1200"/>
              </a:spcBef>
            </a:pPr>
            <a:r>
              <a:rPr lang="en-US" sz="1200" dirty="0">
                <a:solidFill>
                  <a:srgbClr val="FFFFFF">
                    <a:alpha val="8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Order is randomly assigned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5971793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When to Use Each Design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0" y="2002830"/>
            <a:ext cx="5562600" cy="2440781"/>
          </a:xfrm>
          <a:prstGeom prst="roundRect">
            <a:avLst>
              <a:gd name="adj" fmla="val 5203"/>
            </a:avLst>
          </a:prstGeom>
          <a:solidFill>
            <a:srgbClr val="FFFFFF"/>
          </a:solidFill>
          <a:ln w="19050">
            <a:solidFill>
              <a:srgbClr val="0D9488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635001" y="2256830"/>
            <a:ext cx="5155692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1000"/>
              </a:spcAft>
            </a:pPr>
            <a:r>
              <a:rPr lang="en-US" sz="13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WITHIN-SUBJECTS WHEN: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35000" y="2614811"/>
            <a:ext cx="5054600" cy="15748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Participant pools are limited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Individual differences might obscure effects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Conditions can be experienced multiple times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Order effects can be controlled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381000" y="4621412"/>
            <a:ext cx="5562600" cy="1071761"/>
          </a:xfrm>
          <a:prstGeom prst="roundRect">
            <a:avLst>
              <a:gd name="adj" fmla="val 9480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558801" y="4799211"/>
            <a:ext cx="531114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558801" y="5088731"/>
            <a:ext cx="5311140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Testing different drug consequences in the Heinz dilemma—each person can evaluate all three versions.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6248400" y="2002830"/>
            <a:ext cx="5562600" cy="2440781"/>
          </a:xfrm>
          <a:prstGeom prst="roundRect">
            <a:avLst>
              <a:gd name="adj" fmla="val 5203"/>
            </a:avLst>
          </a:prstGeom>
          <a:solidFill>
            <a:srgbClr val="FFFFFF"/>
          </a:solidFill>
          <a:ln w="19050">
            <a:solidFill>
              <a:srgbClr val="D69E2E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6502401" y="2256830"/>
            <a:ext cx="5155692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1000"/>
              </a:spcAft>
            </a:pPr>
            <a:r>
              <a:rPr lang="en-US" sz="13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BETWEEN-SUBJECTS WHEN: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6502400" y="2614811"/>
            <a:ext cx="5054600" cy="15748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Deception is involved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Learning/knowledge would carry over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Experience changes participants permanently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Order effects cannot be controlled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6248400" y="4621412"/>
            <a:ext cx="5562600" cy="1071761"/>
          </a:xfrm>
          <a:prstGeom prst="roundRect">
            <a:avLst>
              <a:gd name="adj" fmla="val 9480"/>
            </a:avLst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6426201" y="4799211"/>
            <a:ext cx="531114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6426201" y="5088731"/>
            <a:ext cx="5311140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Milgram's obedience study—once participants know the shocks were fake, they can't "unknow" it.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431800" y="6068219"/>
            <a:ext cx="11328400" cy="535781"/>
          </a:xfrm>
          <a:prstGeom prst="roundRect">
            <a:avLst>
              <a:gd name="adj" fmla="val 18963"/>
            </a:avLst>
          </a:prstGeom>
          <a:solidFill>
            <a:srgbClr val="1A365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4"/>
          <p:cNvSpPr/>
          <p:nvPr/>
        </p:nvSpPr>
        <p:spPr>
          <a:xfrm>
            <a:off x="577596" y="6220619"/>
            <a:ext cx="1103680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820"/>
              </a:lnSpc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Most deception studies require between-subjects designs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304800"/>
            <a:ext cx="9585960" cy="40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200"/>
              </a:lnSpc>
            </a:pPr>
            <a:r>
              <a:rPr lang="en-US" sz="32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Guided Project: How Consequences Shape Judgments</a:t>
            </a: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0" y="2114748"/>
            <a:ext cx="11658600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</a:pPr>
            <a:r>
              <a:rPr lang="en-US" sz="14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How do different outcomes affect whether people think stealing is justified?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381000" y="2541390"/>
            <a:ext cx="3674467" cy="1307901"/>
          </a:xfrm>
          <a:prstGeom prst="roundRect">
            <a:avLst>
              <a:gd name="adj" fmla="val 9710"/>
            </a:avLst>
          </a:prstGeom>
          <a:solidFill>
            <a:srgbClr val="FFFFFF"/>
          </a:solidFill>
          <a:ln w="19050">
            <a:solidFill>
              <a:srgbClr val="0D9488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584201" y="27445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CONDITION 1: LIFE-SAVING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584201" y="3219451"/>
            <a:ext cx="3333428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"As a result of Heinz's behavior, his wife is cured and lives a long life."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4258667" y="2541390"/>
            <a:ext cx="3674467" cy="1307901"/>
          </a:xfrm>
          <a:prstGeom prst="roundRect">
            <a:avLst>
              <a:gd name="adj" fmla="val 9710"/>
            </a:avLst>
          </a:prstGeom>
          <a:solidFill>
            <a:srgbClr val="FFFFFF"/>
          </a:solidFill>
          <a:ln w="19050">
            <a:solidFill>
              <a:srgbClr val="D69E2E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4461867" y="27445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CONDITION 2: PAIN-RELIEF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4461867" y="3219451"/>
            <a:ext cx="3333428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"...his wife spends her last few weeks free of pain but the drug does not save her life."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8136335" y="2541390"/>
            <a:ext cx="3674467" cy="1307901"/>
          </a:xfrm>
          <a:prstGeom prst="roundRect">
            <a:avLst>
              <a:gd name="adj" fmla="val 9710"/>
            </a:avLst>
          </a:prstGeom>
          <a:solidFill>
            <a:srgbClr val="FFFFFF"/>
          </a:solidFill>
          <a:ln w="19050">
            <a:solidFill>
              <a:srgbClr val="1A365D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8339535" y="27445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CONDITION 3: EXPERIMENTAL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8339535" y="3219451"/>
            <a:ext cx="3333428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"...his wife will be able to take the experimental drug but its benefits are uncertain."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3" name="Image 0" descr="/tmp/rasterized-gradient-fdc11a6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027091"/>
            <a:ext cx="11430000" cy="586581"/>
          </a:xfrm>
          <a:prstGeom prst="rect">
            <a:avLst/>
          </a:prstGeom>
        </p:spPr>
      </p:pic>
      <p:sp>
        <p:nvSpPr>
          <p:cNvPr id="14" name="Text 11"/>
          <p:cNvSpPr/>
          <p:nvPr/>
        </p:nvSpPr>
        <p:spPr>
          <a:xfrm>
            <a:off x="525780" y="4204891"/>
            <a:ext cx="11140440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820"/>
              </a:lnSpc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feature:</a:t>
            </a: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Each participant sees </a:t>
            </a: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ALL THREE</a:t>
            </a: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versions (repeated measures design)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381000" y="4791472"/>
            <a:ext cx="5613400" cy="764381"/>
          </a:xfrm>
          <a:prstGeom prst="roundRect">
            <a:avLst>
              <a:gd name="adj" fmla="val 13292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584201" y="4943872"/>
            <a:ext cx="5311140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4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COUNTERBALANCING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584201" y="5190133"/>
            <a:ext cx="531114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Order of conditions is randomized for each participant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6197600" y="4791472"/>
            <a:ext cx="5613400" cy="764381"/>
          </a:xfrm>
          <a:prstGeom prst="roundRect">
            <a:avLst>
              <a:gd name="adj" fmla="val 13292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6400801" y="4943872"/>
            <a:ext cx="5311140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4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SAMPLE SIZE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6400801" y="5190133"/>
            <a:ext cx="531114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50 participants (half as many as between-subjects!)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6088380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Analyzing Within-Subjects Data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Image 0" descr="/tmp/rasterized-gradient-41c803b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889919"/>
            <a:ext cx="5562600" cy="1366243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09601" y="2118519"/>
            <a:ext cx="520750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REPEATED MEASURES ANOVA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2"/>
          <p:cNvSpPr/>
          <p:nvPr/>
        </p:nvSpPr>
        <p:spPr>
          <a:xfrm>
            <a:off x="609601" y="2458840"/>
            <a:ext cx="5207508" cy="5687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240"/>
              </a:lnSpc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Compares participants' responses across different conditions to see if there are significant differences.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3"/>
          <p:cNvSpPr/>
          <p:nvPr/>
        </p:nvSpPr>
        <p:spPr>
          <a:xfrm>
            <a:off x="381000" y="3433961"/>
            <a:ext cx="5562600" cy="2372320"/>
          </a:xfrm>
          <a:prstGeom prst="roundRect">
            <a:avLst>
              <a:gd name="adj" fmla="val 5353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4"/>
          <p:cNvSpPr/>
          <p:nvPr/>
        </p:nvSpPr>
        <p:spPr>
          <a:xfrm>
            <a:off x="609601" y="3662561"/>
            <a:ext cx="520750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sz="12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OUTPUT TO EXAMINE: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5"/>
          <p:cNvSpPr/>
          <p:nvPr/>
        </p:nvSpPr>
        <p:spPr>
          <a:xfrm>
            <a:off x="609600" y="4002881"/>
            <a:ext cx="5105400" cy="15748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Tests of Within-Subjects Effects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table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Find your factor name (e.g., "Consequences")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Check if p &lt; .05 (significant effect)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F-statistic and df for reporting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6"/>
          <p:cNvSpPr/>
          <p:nvPr/>
        </p:nvSpPr>
        <p:spPr>
          <a:xfrm>
            <a:off x="6248400" y="2022673"/>
            <a:ext cx="5562600" cy="1400771"/>
          </a:xfrm>
          <a:prstGeom prst="roundRect">
            <a:avLst>
              <a:gd name="adj" fmla="val 9066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7"/>
          <p:cNvSpPr/>
          <p:nvPr/>
        </p:nvSpPr>
        <p:spPr>
          <a:xfrm>
            <a:off x="6477001" y="2251273"/>
            <a:ext cx="520750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UNDERSTANDING THE RESULTS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8"/>
          <p:cNvSpPr/>
          <p:nvPr/>
        </p:nvSpPr>
        <p:spPr>
          <a:xfrm>
            <a:off x="6477001" y="2591593"/>
            <a:ext cx="5207508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51"/>
              </a:lnSpc>
              <a:spcAft>
                <a:spcPts val="1000"/>
              </a:spcAft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If p &lt; .05, at least one condition differs from the others.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477001" y="2966244"/>
            <a:ext cx="520750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the </a:t>
            </a:r>
            <a:r>
              <a:rPr lang="en-US" sz="12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Pairwise Comparisons</a:t>
            </a: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table to see </a:t>
            </a:r>
            <a:r>
              <a:rPr lang="en-US" sz="1200" i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which</a:t>
            </a: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conditions differ.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248400" y="3601244"/>
            <a:ext cx="5562600" cy="840581"/>
          </a:xfrm>
          <a:prstGeom prst="roundRect">
            <a:avLst>
              <a:gd name="adj" fmla="val 12087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6451601" y="3779044"/>
            <a:ext cx="525932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SPSS PATH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6451601" y="4050705"/>
            <a:ext cx="525932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Analyze → General Linear Model → Repeated Measures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6248400" y="4619626"/>
            <a:ext cx="5562600" cy="1053901"/>
          </a:xfrm>
          <a:prstGeom prst="roundRect">
            <a:avLst>
              <a:gd name="adj" fmla="val 9640"/>
            </a:avLst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6451601" y="4797426"/>
            <a:ext cx="525932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SAMPLE RESULT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6451601" y="5069085"/>
            <a:ext cx="5259324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i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"A repeated measures ANOVA revealed that drug consequences significantly affected moral judgments, F(2, 104) = 7.65, p &lt; .05."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Google Shape;201;p21"/>
          <p:cNvGraphicFramePr/>
          <p:nvPr>
            <p:extLst>
              <p:ext uri="{D42A27DB-BD31-4B8C-83A1-F6EECF244321}">
                <p14:modId xmlns:p14="http://schemas.microsoft.com/office/powerpoint/2010/main" val="2896090775"/>
              </p:ext>
            </p:extLst>
          </p:nvPr>
        </p:nvGraphicFramePr>
        <p:xfrm>
          <a:off x="319524" y="1749836"/>
          <a:ext cx="11552902" cy="403214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982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9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0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642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 dirty="0">
                          <a:solidFill>
                            <a:srgbClr val="FFFFFF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Feature</a:t>
                      </a:r>
                      <a:endParaRPr sz="4000" dirty="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0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FFFFFF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Between-Subjects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0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FFFFFF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Within-Subjects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0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42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Participants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Different people in each group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Same people in all groups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42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Sample Size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Requires more participants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 dirty="0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Requires fewer participants</a:t>
                      </a:r>
                      <a:endParaRPr sz="4000" dirty="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642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Primary Risk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Group differences (random assignment fails)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Order effects (fatigue/practice)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642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Solution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Random Assignment</a:t>
                      </a:r>
                      <a:endParaRPr sz="400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cap="none" dirty="0">
                          <a:solidFill>
                            <a:srgbClr val="334155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Counterbalancing</a:t>
                      </a:r>
                      <a:endParaRPr sz="4000" dirty="0"/>
                    </a:p>
                  </a:txBody>
                  <a:tcPr marL="63500" marR="63500" marT="25400" marB="254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4" name="Google Shape;214;p21"/>
          <p:cNvSpPr txBox="1"/>
          <p:nvPr/>
        </p:nvSpPr>
        <p:spPr>
          <a:xfrm>
            <a:off x="319524" y="514453"/>
            <a:ext cx="11872476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rgbClr val="1A365D"/>
                </a:solidFill>
                <a:latin typeface="Georgia" panose="02040502050405020303" pitchFamily="18" charset="0"/>
                <a:ea typeface="Merriweather"/>
                <a:cs typeface="Merriweather"/>
                <a:sym typeface="Merriweather"/>
              </a:rPr>
              <a:t>Comparing Experimental Designs</a:t>
            </a:r>
            <a:endParaRPr sz="4400" dirty="0">
              <a:solidFill>
                <a:srgbClr val="1A365D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137202" y="2105820"/>
            <a:ext cx="1917597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  <a:spcAft>
                <a:spcPts val="2000"/>
              </a:spcAft>
            </a:pPr>
            <a:r>
              <a:rPr lang="en-US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7.4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790393" y="2882900"/>
            <a:ext cx="4611017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4800"/>
              </a:lnSpc>
              <a:spcAft>
                <a:spcPts val="1600"/>
              </a:spcAft>
            </a:pPr>
            <a:r>
              <a:rPr lang="en-US" sz="4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Factorial Designs</a:t>
            </a:r>
            <a:endParaRPr lang="en-US" sz="4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5588000" y="4218781"/>
            <a:ext cx="1016000" cy="50800"/>
          </a:xfrm>
          <a:prstGeom prst="roundRect">
            <a:avLst>
              <a:gd name="adj" fmla="val 50000"/>
            </a:avLst>
          </a:prstGeom>
          <a:solidFill>
            <a:srgbClr val="0D9488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3784724" y="4432301"/>
            <a:ext cx="4622553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</a:pPr>
            <a:r>
              <a:rPr lang="en-US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Examining Multiple Variables Simultaneously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7865805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is a Factorial Design?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Image 0" descr="/tmp/rasterized-gradient-a9042ee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361480"/>
            <a:ext cx="6118820" cy="206752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35000" y="1549599"/>
            <a:ext cx="5723037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BIG IDEA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2"/>
          <p:cNvSpPr/>
          <p:nvPr/>
        </p:nvSpPr>
        <p:spPr>
          <a:xfrm>
            <a:off x="635000" y="1986359"/>
            <a:ext cx="5723037" cy="1219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400"/>
              </a:lnSpc>
            </a:pPr>
            <a:r>
              <a:rPr lang="en-US" sz="16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Factorial designs examine </a:t>
            </a:r>
            <a:r>
              <a:rPr lang="en-US" sz="1600" b="1" u="sng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multiple independent </a:t>
            </a:r>
            <a:r>
              <a:rPr lang="en-US" sz="16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variables</a:t>
            </a:r>
            <a:r>
              <a:rPr lang="en-US" sz="16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simultaneously. Instead of asking "Does X cause Y?", we ask "Under what conditions does X cause Y?" or "For whom is the effect strongest?"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3"/>
          <p:cNvSpPr/>
          <p:nvPr/>
        </p:nvSpPr>
        <p:spPr>
          <a:xfrm>
            <a:off x="380999" y="3627655"/>
            <a:ext cx="6118820" cy="1330920"/>
          </a:xfrm>
          <a:prstGeom prst="roundRect">
            <a:avLst>
              <a:gd name="adj" fmla="val 9542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4"/>
          <p:cNvSpPr/>
          <p:nvPr/>
        </p:nvSpPr>
        <p:spPr>
          <a:xfrm>
            <a:off x="636016" y="3766523"/>
            <a:ext cx="5774853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5"/>
          <p:cNvSpPr/>
          <p:nvPr/>
        </p:nvSpPr>
        <p:spPr>
          <a:xfrm>
            <a:off x="609091" y="4083555"/>
            <a:ext cx="577485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100"/>
              </a:lnSpc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Does thinking about God's view reduce support for abortion </a:t>
            </a: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for everyone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, or does it depend on how religious someone is?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6"/>
          <p:cNvSpPr/>
          <p:nvPr/>
        </p:nvSpPr>
        <p:spPr>
          <a:xfrm>
            <a:off x="381001" y="5341739"/>
            <a:ext cx="6118820" cy="766763"/>
          </a:xfrm>
          <a:prstGeom prst="roundRect">
            <a:avLst>
              <a:gd name="adj" fmla="val 13251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7"/>
          <p:cNvSpPr/>
          <p:nvPr/>
        </p:nvSpPr>
        <p:spPr>
          <a:xfrm>
            <a:off x="584200" y="5494139"/>
            <a:ext cx="5826669" cy="4619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 factorial design can test both the God prime AND religiosity at the same time.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8"/>
          <p:cNvSpPr/>
          <p:nvPr/>
        </p:nvSpPr>
        <p:spPr>
          <a:xfrm>
            <a:off x="6804621" y="2338189"/>
            <a:ext cx="5006380" cy="3019624"/>
          </a:xfrm>
          <a:prstGeom prst="roundRect">
            <a:avLst>
              <a:gd name="adj" fmla="val 5047"/>
            </a:avLst>
          </a:prstGeom>
          <a:solidFill>
            <a:srgbClr val="FFFFFF"/>
          </a:solidFill>
          <a:ln w="19050">
            <a:solidFill>
              <a:srgbClr val="D69E2E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9"/>
          <p:cNvSpPr/>
          <p:nvPr/>
        </p:nvSpPr>
        <p:spPr>
          <a:xfrm>
            <a:off x="7084020" y="2617590"/>
            <a:ext cx="4536531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1400"/>
              </a:spcAft>
            </a:pPr>
            <a:r>
              <a:rPr lang="en-US" sz="13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 × 2 FACTORIAL = 4 CONDITIONS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7084020" y="3026371"/>
            <a:ext cx="2160389" cy="728861"/>
          </a:xfrm>
          <a:prstGeom prst="roundRect">
            <a:avLst>
              <a:gd name="adj" fmla="val 10455"/>
            </a:avLst>
          </a:prstGeom>
          <a:solidFill>
            <a:srgbClr val="EFF6FF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7217864" y="3178771"/>
            <a:ext cx="1892701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400"/>
              </a:lnSpc>
              <a:spcAft>
                <a:spcPts val="400"/>
              </a:spcAft>
            </a:pPr>
            <a:r>
              <a:rPr lang="en-US" sz="1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HIGH RELIGIOSITY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7217864" y="3407371"/>
            <a:ext cx="1892701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God's View First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9371410" y="3026371"/>
            <a:ext cx="2160389" cy="728861"/>
          </a:xfrm>
          <a:prstGeom prst="roundRect">
            <a:avLst>
              <a:gd name="adj" fmla="val 10455"/>
            </a:avLst>
          </a:prstGeom>
          <a:solidFill>
            <a:srgbClr val="EFF6FF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9505254" y="3178771"/>
            <a:ext cx="1892701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400"/>
              </a:lnSpc>
              <a:spcAft>
                <a:spcPts val="400"/>
              </a:spcAft>
            </a:pPr>
            <a:r>
              <a:rPr lang="en-US" sz="1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HIGH RELIGIOSITY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9505254" y="3407371"/>
            <a:ext cx="1892701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Own View First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7084020" y="3958431"/>
            <a:ext cx="2160389" cy="728861"/>
          </a:xfrm>
          <a:prstGeom prst="roundRect">
            <a:avLst>
              <a:gd name="adj" fmla="val 10455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7217864" y="4110831"/>
            <a:ext cx="1892701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400"/>
              </a:lnSpc>
              <a:spcAft>
                <a:spcPts val="400"/>
              </a:spcAft>
            </a:pPr>
            <a:r>
              <a:rPr lang="en-US" sz="1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LOW RELIGIOSITY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7217864" y="4339431"/>
            <a:ext cx="1892701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God's View First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 19"/>
          <p:cNvSpPr/>
          <p:nvPr/>
        </p:nvSpPr>
        <p:spPr>
          <a:xfrm>
            <a:off x="9371410" y="3958431"/>
            <a:ext cx="2160389" cy="728861"/>
          </a:xfrm>
          <a:prstGeom prst="roundRect">
            <a:avLst>
              <a:gd name="adj" fmla="val 10455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 20"/>
          <p:cNvSpPr/>
          <p:nvPr/>
        </p:nvSpPr>
        <p:spPr>
          <a:xfrm>
            <a:off x="9505254" y="4110831"/>
            <a:ext cx="1892701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400"/>
              </a:lnSpc>
              <a:spcAft>
                <a:spcPts val="400"/>
              </a:spcAft>
            </a:pPr>
            <a:r>
              <a:rPr lang="en-US" sz="1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LOW RELIGIOSITY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 21"/>
          <p:cNvSpPr/>
          <p:nvPr/>
        </p:nvSpPr>
        <p:spPr>
          <a:xfrm>
            <a:off x="9505254" y="4339431"/>
            <a:ext cx="1892701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540"/>
              </a:lnSpc>
            </a:pPr>
            <a:r>
              <a:rPr lang="en-US" sz="11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Own View First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 22"/>
          <p:cNvSpPr/>
          <p:nvPr/>
        </p:nvSpPr>
        <p:spPr>
          <a:xfrm>
            <a:off x="7039544" y="4865092"/>
            <a:ext cx="4536531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680"/>
              </a:lnSpc>
              <a:spcBef>
                <a:spcPts val="1400"/>
              </a:spcBef>
            </a:pPr>
            <a:r>
              <a:rPr lang="en-US" sz="12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Each participant is in one of these four cells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7F5C5-CCE5-1851-1589-87FFD1D5C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Scientific Literacy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FD28EA-C7E8-A560-12D9-E4B4B56750C5}"/>
              </a:ext>
            </a:extLst>
          </p:cNvPr>
          <p:cNvGrpSpPr/>
          <p:nvPr/>
        </p:nvGrpSpPr>
        <p:grpSpPr>
          <a:xfrm>
            <a:off x="609600" y="1690688"/>
            <a:ext cx="7153655" cy="3027616"/>
            <a:chOff x="381001" y="2235795"/>
            <a:chExt cx="6118820" cy="1919288"/>
          </a:xfrm>
        </p:grpSpPr>
        <p:sp>
          <p:nvSpPr>
            <p:cNvPr id="5" name="Text 1">
              <a:extLst>
                <a:ext uri="{FF2B5EF4-FFF2-40B4-BE49-F238E27FC236}">
                  <a16:creationId xmlns:a16="http://schemas.microsoft.com/office/drawing/2014/main" id="{811FBAEB-08BC-0065-CEE3-33B4915A2B9F}"/>
                </a:ext>
              </a:extLst>
            </p:cNvPr>
            <p:cNvSpPr/>
            <p:nvPr/>
          </p:nvSpPr>
          <p:spPr>
            <a:xfrm>
              <a:off x="381001" y="2235795"/>
              <a:ext cx="6118820" cy="1919288"/>
            </a:xfrm>
            <a:prstGeom prst="rect">
              <a:avLst/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6" name="Shape 2">
              <a:extLst>
                <a:ext uri="{FF2B5EF4-FFF2-40B4-BE49-F238E27FC236}">
                  <a16:creationId xmlns:a16="http://schemas.microsoft.com/office/drawing/2014/main" id="{AA07780E-A4FA-A2A0-C4DE-B9F8F236FCEC}"/>
                </a:ext>
              </a:extLst>
            </p:cNvPr>
            <p:cNvSpPr/>
            <p:nvPr/>
          </p:nvSpPr>
          <p:spPr>
            <a:xfrm>
              <a:off x="412751" y="2235795"/>
              <a:ext cx="0" cy="1919288"/>
            </a:xfrm>
            <a:prstGeom prst="line">
              <a:avLst/>
            </a:prstGeom>
            <a:noFill/>
            <a:ln w="47625">
              <a:solidFill>
                <a:srgbClr val="1A365D"/>
              </a:solidFill>
              <a:prstDash val="solid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EAC7E26D-B067-40A6-CD49-BAB53C841494}"/>
                </a:ext>
              </a:extLst>
            </p:cNvPr>
            <p:cNvSpPr/>
            <p:nvPr/>
          </p:nvSpPr>
          <p:spPr>
            <a:xfrm>
              <a:off x="698500" y="2438995"/>
              <a:ext cx="5658267" cy="923925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820"/>
                </a:lnSpc>
                <a:spcAft>
                  <a:spcPts val="1000"/>
                </a:spcAft>
              </a:pPr>
              <a:r>
                <a:rPr lang="en-US" sz="2000" i="1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"A scientist is conducting a study to determine how well a new medication treats ear infections. The scientist tells the participants to put 10 drops in their infected ear each day. After two weeks, all participants' ear infections had healed."</a:t>
              </a:r>
              <a:endParaRPr lang="en-US" sz="2000" dirty="0"/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78D5A498-1966-29A1-C693-E45B96840603}"/>
                </a:ext>
              </a:extLst>
            </p:cNvPr>
            <p:cNvSpPr/>
            <p:nvPr/>
          </p:nvSpPr>
          <p:spPr>
            <a:xfrm>
              <a:off x="698500" y="3489920"/>
              <a:ext cx="5658267" cy="461963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820"/>
                </a:lnSpc>
              </a:pPr>
              <a:r>
                <a:rPr lang="en-US" sz="20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What would most improve this study's ability to say that the drug caused the ear infections to go away?</a:t>
              </a:r>
              <a:endParaRPr lang="en-US" sz="2000" dirty="0"/>
            </a:p>
          </p:txBody>
        </p:sp>
      </p:grpSp>
      <p:sp>
        <p:nvSpPr>
          <p:cNvPr id="9" name="Text 5">
            <a:extLst>
              <a:ext uri="{FF2B5EF4-FFF2-40B4-BE49-F238E27FC236}">
                <a16:creationId xmlns:a16="http://schemas.microsoft.com/office/drawing/2014/main" id="{8E335C87-C07B-060D-CF4A-A5BBEBDD8A1D}"/>
              </a:ext>
            </a:extLst>
          </p:cNvPr>
          <p:cNvSpPr/>
          <p:nvPr/>
        </p:nvSpPr>
        <p:spPr>
          <a:xfrm>
            <a:off x="646720" y="5038846"/>
            <a:ext cx="6949282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6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answer:</a:t>
            </a:r>
            <a:r>
              <a:rPr lang="en-US" sz="20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 control group that did not receive the drops</a:t>
            </a:r>
            <a:endParaRPr lang="en-US" sz="2000" dirty="0"/>
          </a:p>
        </p:txBody>
      </p:sp>
      <p:sp>
        <p:nvSpPr>
          <p:cNvPr id="10" name="Text 6">
            <a:extLst>
              <a:ext uri="{FF2B5EF4-FFF2-40B4-BE49-F238E27FC236}">
                <a16:creationId xmlns:a16="http://schemas.microsoft.com/office/drawing/2014/main" id="{5161A0BA-AA1E-9A7C-4A1B-408B1B429327}"/>
              </a:ext>
            </a:extLst>
          </p:cNvPr>
          <p:cNvSpPr/>
          <p:nvPr/>
        </p:nvSpPr>
        <p:spPr>
          <a:xfrm>
            <a:off x="646720" y="5465645"/>
            <a:ext cx="6241197" cy="497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920"/>
              </a:lnSpc>
            </a:pPr>
            <a:r>
              <a:rPr lang="en-US" sz="28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Only 60% of US adults got this right</a:t>
            </a:r>
            <a:endParaRPr lang="en-US" sz="2800" dirty="0"/>
          </a:p>
        </p:txBody>
      </p:sp>
      <p:sp>
        <p:nvSpPr>
          <p:cNvPr id="11" name="Text 12">
            <a:extLst>
              <a:ext uri="{FF2B5EF4-FFF2-40B4-BE49-F238E27FC236}">
                <a16:creationId xmlns:a16="http://schemas.microsoft.com/office/drawing/2014/main" id="{4D4599E2-B83D-5964-A22E-0D58D09BACEC}"/>
              </a:ext>
            </a:extLst>
          </p:cNvPr>
          <p:cNvSpPr/>
          <p:nvPr/>
        </p:nvSpPr>
        <p:spPr>
          <a:xfrm>
            <a:off x="381000" y="6375400"/>
            <a:ext cx="3232832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Source: Pew Research Center Scientific Literacy Survey</a:t>
            </a:r>
            <a:endParaRPr lang="en-US" sz="1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29E276-A471-0962-887B-7551F9B6A5E7}"/>
              </a:ext>
            </a:extLst>
          </p:cNvPr>
          <p:cNvGrpSpPr/>
          <p:nvPr/>
        </p:nvGrpSpPr>
        <p:grpSpPr>
          <a:xfrm>
            <a:off x="8110183" y="1690688"/>
            <a:ext cx="3435097" cy="3027615"/>
            <a:chOff x="6804621" y="2327473"/>
            <a:chExt cx="5006380" cy="1680171"/>
          </a:xfrm>
        </p:grpSpPr>
        <p:pic>
          <p:nvPicPr>
            <p:cNvPr id="13" name="Image 0" descr="/tmp/rasterized-gradient-a1591cdf.png">
              <a:extLst>
                <a:ext uri="{FF2B5EF4-FFF2-40B4-BE49-F238E27FC236}">
                  <a16:creationId xmlns:a16="http://schemas.microsoft.com/office/drawing/2014/main" id="{4F6524A3-87FB-03E4-DAFC-F9A9D8141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4621" y="2327473"/>
              <a:ext cx="5006380" cy="1680171"/>
            </a:xfrm>
            <a:prstGeom prst="rect">
              <a:avLst/>
            </a:prstGeom>
          </p:spPr>
        </p:pic>
        <p:sp>
          <p:nvSpPr>
            <p:cNvPr id="14" name="Text 7">
              <a:extLst>
                <a:ext uri="{FF2B5EF4-FFF2-40B4-BE49-F238E27FC236}">
                  <a16:creationId xmlns:a16="http://schemas.microsoft.com/office/drawing/2014/main" id="{1282F7C2-B0E3-A61A-7722-417B2DB59ACF}"/>
                </a:ext>
              </a:extLst>
            </p:cNvPr>
            <p:cNvSpPr/>
            <p:nvPr/>
          </p:nvSpPr>
          <p:spPr>
            <a:xfrm>
              <a:off x="7058620" y="2581473"/>
              <a:ext cx="4588347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68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KEY INSIGHT</a:t>
              </a:r>
              <a:endParaRPr lang="en-US" sz="2000" dirty="0"/>
            </a:p>
          </p:txBody>
        </p:sp>
        <p:sp>
          <p:nvSpPr>
            <p:cNvPr id="15" name="Text 8">
              <a:extLst>
                <a:ext uri="{FF2B5EF4-FFF2-40B4-BE49-F238E27FC236}">
                  <a16:creationId xmlns:a16="http://schemas.microsoft.com/office/drawing/2014/main" id="{61CCB724-EC4A-B5C1-77C3-395E949D8288}"/>
                </a:ext>
              </a:extLst>
            </p:cNvPr>
            <p:cNvSpPr/>
            <p:nvPr/>
          </p:nvSpPr>
          <p:spPr>
            <a:xfrm>
              <a:off x="7058620" y="2896393"/>
              <a:ext cx="4588347" cy="8572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2251"/>
                </a:lnSpc>
              </a:pPr>
              <a:r>
                <a:rPr lang="en-US" sz="2000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Most people assume a connection between actions and outcomes without considering alternative explanations.</a:t>
              </a:r>
              <a:endParaRPr lang="en-US" sz="2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4F99F0-4BB0-F522-6FB8-994F2DC96BF4}"/>
              </a:ext>
            </a:extLst>
          </p:cNvPr>
          <p:cNvGrpSpPr/>
          <p:nvPr/>
        </p:nvGrpSpPr>
        <p:grpSpPr>
          <a:xfrm>
            <a:off x="8110183" y="4852752"/>
            <a:ext cx="3435097" cy="1723466"/>
            <a:chOff x="6804621" y="4160044"/>
            <a:chExt cx="5006380" cy="1208683"/>
          </a:xfrm>
        </p:grpSpPr>
        <p:sp>
          <p:nvSpPr>
            <p:cNvPr id="17" name="Text 9">
              <a:extLst>
                <a:ext uri="{FF2B5EF4-FFF2-40B4-BE49-F238E27FC236}">
                  <a16:creationId xmlns:a16="http://schemas.microsoft.com/office/drawing/2014/main" id="{B386AEA5-D33E-1A50-5447-BAF70086D522}"/>
                </a:ext>
              </a:extLst>
            </p:cNvPr>
            <p:cNvSpPr/>
            <p:nvPr/>
          </p:nvSpPr>
          <p:spPr>
            <a:xfrm>
              <a:off x="6804621" y="4160044"/>
              <a:ext cx="5006380" cy="1208683"/>
            </a:xfrm>
            <a:prstGeom prst="roundRect">
              <a:avLst>
                <a:gd name="adj" fmla="val 8406"/>
              </a:avLst>
            </a:prstGeom>
            <a:solidFill>
              <a:srgbClr val="FFFFFF"/>
            </a:solidFill>
            <a:ln w="19050">
              <a:solidFill>
                <a:srgbClr val="0D9488"/>
              </a:solidFill>
            </a:ln>
          </p:spPr>
          <p:txBody>
            <a:bodyPr wrap="square" rtlCol="0" anchor="ctr"/>
            <a:lstStyle/>
            <a:p>
              <a:endParaRPr lang="en-US" sz="2400" dirty="0"/>
            </a:p>
          </p:txBody>
        </p:sp>
        <p:sp>
          <p:nvSpPr>
            <p:cNvPr id="18" name="Text 10">
              <a:extLst>
                <a:ext uri="{FF2B5EF4-FFF2-40B4-BE49-F238E27FC236}">
                  <a16:creationId xmlns:a16="http://schemas.microsoft.com/office/drawing/2014/main" id="{186AE106-A5F7-761A-FACF-8A2C94BACD87}"/>
                </a:ext>
              </a:extLst>
            </p:cNvPr>
            <p:cNvSpPr/>
            <p:nvPr/>
          </p:nvSpPr>
          <p:spPr>
            <a:xfrm>
              <a:off x="7033220" y="4388644"/>
              <a:ext cx="4640163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680"/>
                </a:lnSpc>
                <a:spcAft>
                  <a:spcPts val="600"/>
                </a:spcAft>
              </a:pPr>
              <a:r>
                <a:rPr lang="en-US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WHY THIS MATTERS</a:t>
              </a:r>
              <a:endParaRPr lang="en-US" dirty="0"/>
            </a:p>
          </p:txBody>
        </p:sp>
        <p:sp>
          <p:nvSpPr>
            <p:cNvPr id="19" name="Text 11">
              <a:extLst>
                <a:ext uri="{FF2B5EF4-FFF2-40B4-BE49-F238E27FC236}">
                  <a16:creationId xmlns:a16="http://schemas.microsoft.com/office/drawing/2014/main" id="{E0750B9A-9622-CC47-E9F9-5DC5E7ECE2D9}"/>
                </a:ext>
              </a:extLst>
            </p:cNvPr>
            <p:cNvSpPr/>
            <p:nvPr/>
          </p:nvSpPr>
          <p:spPr>
            <a:xfrm>
              <a:off x="7033220" y="4678164"/>
              <a:ext cx="4640163" cy="461963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>
                <a:lnSpc>
                  <a:spcPts val="1820"/>
                </a:lnSpc>
              </a:pPr>
              <a:r>
                <a:rPr lang="en-US" sz="16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experimental method is valuable precisely because our intuitions about cause and effect can be misleading.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3277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5971793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Main Effects vs. Interactions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0" y="2385815"/>
            <a:ext cx="5562600" cy="2015331"/>
          </a:xfrm>
          <a:prstGeom prst="roundRect">
            <a:avLst>
              <a:gd name="adj" fmla="val 6302"/>
            </a:avLst>
          </a:prstGeom>
          <a:solidFill>
            <a:srgbClr val="FFFFFF"/>
          </a:solidFill>
          <a:ln w="19050">
            <a:solidFill>
              <a:srgbClr val="1A365D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635001" y="2639815"/>
            <a:ext cx="5155692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MAIN EFFECT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35001" y="3015655"/>
            <a:ext cx="5155692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51"/>
              </a:lnSpc>
              <a:spcAft>
                <a:spcPts val="1200"/>
              </a:spcAft>
            </a:pP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effect of one IV on the DV, </a:t>
            </a:r>
            <a:r>
              <a:rPr lang="en-US" sz="13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ignoring</a:t>
            </a:r>
            <a:r>
              <a:rPr lang="en-US" sz="13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 other IV.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635000" y="3415705"/>
            <a:ext cx="5054600" cy="731440"/>
          </a:xfrm>
          <a:prstGeom prst="roundRect">
            <a:avLst>
              <a:gd name="adj" fmla="val 10418"/>
            </a:avLst>
          </a:prstGeom>
          <a:solidFill>
            <a:srgbClr val="EFF6FF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787401" y="3568105"/>
            <a:ext cx="4844796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Regardless of when they think about God's views, highly religious people support abortion less than less religious people.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381000" y="4578945"/>
            <a:ext cx="5562600" cy="731440"/>
          </a:xfrm>
          <a:prstGeom prst="roundRect">
            <a:avLst>
              <a:gd name="adj" fmla="val 13890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584201" y="4731345"/>
            <a:ext cx="5259324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Think of it as: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Collapsing across one variable to see the overall effect of the other.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" name="Image 0" descr="/tmp/rasterized-gradient-7c12228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411215"/>
            <a:ext cx="5562600" cy="1964531"/>
          </a:xfrm>
          <a:prstGeom prst="rect">
            <a:avLst/>
          </a:prstGeom>
        </p:spPr>
      </p:pic>
      <p:sp>
        <p:nvSpPr>
          <p:cNvPr id="11" name="Text 8"/>
          <p:cNvSpPr/>
          <p:nvPr/>
        </p:nvSpPr>
        <p:spPr>
          <a:xfrm>
            <a:off x="6477001" y="2639815"/>
            <a:ext cx="5207508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INTERACTION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477001" y="3015655"/>
            <a:ext cx="5207508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51"/>
              </a:lnSpc>
              <a:spcAft>
                <a:spcPts val="1200"/>
              </a:spcAft>
            </a:pPr>
            <a:r>
              <a:rPr lang="en-US" sz="13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effect of one IV </a:t>
            </a:r>
            <a:r>
              <a:rPr lang="en-US" sz="1300" b="1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depends on</a:t>
            </a:r>
            <a:r>
              <a:rPr lang="en-US" sz="13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 level of the other IV.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477000" y="3415705"/>
            <a:ext cx="5105400" cy="731440"/>
          </a:xfrm>
          <a:prstGeom prst="roundRect">
            <a:avLst>
              <a:gd name="adj" fmla="val 10418"/>
            </a:avLst>
          </a:prstGeom>
          <a:solidFill>
            <a:srgbClr val="FFFFFF">
              <a:alpha val="2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6629401" y="3568105"/>
            <a:ext cx="4896612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Example:</a:t>
            </a: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 God prime reduces abortion support for religious people, but has no effect for non-religious people.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6248400" y="4553545"/>
            <a:ext cx="5562600" cy="731440"/>
          </a:xfrm>
          <a:prstGeom prst="rect">
            <a:avLst/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Shape 13"/>
          <p:cNvSpPr/>
          <p:nvPr/>
        </p:nvSpPr>
        <p:spPr>
          <a:xfrm>
            <a:off x="6273800" y="4553545"/>
            <a:ext cx="0" cy="731440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6502401" y="4705945"/>
            <a:ext cx="5207508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insight: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Interactions tell us </a:t>
            </a: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for whom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or </a:t>
            </a: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under what conditions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an effect occurs.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431800" y="6068219"/>
            <a:ext cx="11328400" cy="535781"/>
          </a:xfrm>
          <a:prstGeom prst="roundRect">
            <a:avLst>
              <a:gd name="adj" fmla="val 18963"/>
            </a:avLst>
          </a:prstGeom>
          <a:solidFill>
            <a:srgbClr val="1A365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577596" y="6220619"/>
            <a:ext cx="1103680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820"/>
              </a:lnSpc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Interactions are often the most interesting findings in factorial designs!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6395E-4A7D-55A7-1737-61D83604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Results</a:t>
            </a:r>
          </a:p>
        </p:txBody>
      </p:sp>
      <p:pic>
        <p:nvPicPr>
          <p:cNvPr id="4" name="Image 597">
            <a:extLst>
              <a:ext uri="{FF2B5EF4-FFF2-40B4-BE49-F238E27FC236}">
                <a16:creationId xmlns:a16="http://schemas.microsoft.com/office/drawing/2014/main" id="{F86ABD04-F5AE-58C2-56BD-D88E9FFA714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825625"/>
            <a:ext cx="715008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80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304800"/>
            <a:ext cx="8044435" cy="40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200"/>
              </a:lnSpc>
            </a:pPr>
            <a:r>
              <a:rPr lang="en-US" sz="32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Guided Project: Perspective-Taking × Wealth</a:t>
            </a: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75920" y="1480940"/>
            <a:ext cx="11658600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</a:pPr>
            <a:r>
              <a:rPr lang="en-US" sz="2000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Does perspective-taking work equally well regardless of Heinz's economic circumstances?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381000" y="5130602"/>
            <a:ext cx="3674467" cy="688181"/>
          </a:xfrm>
          <a:prstGeom prst="roundRect">
            <a:avLst>
              <a:gd name="adj" fmla="val 11073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558801" y="5257602"/>
            <a:ext cx="338524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2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SAMPLE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 19"/>
          <p:cNvSpPr/>
          <p:nvPr/>
        </p:nvSpPr>
        <p:spPr>
          <a:xfrm>
            <a:off x="558801" y="5478463"/>
            <a:ext cx="338524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200 participants (~50 per condition)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 20"/>
          <p:cNvSpPr/>
          <p:nvPr/>
        </p:nvSpPr>
        <p:spPr>
          <a:xfrm>
            <a:off x="4258667" y="5130602"/>
            <a:ext cx="3674467" cy="688181"/>
          </a:xfrm>
          <a:prstGeom prst="roundRect">
            <a:avLst>
              <a:gd name="adj" fmla="val 11073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 21"/>
          <p:cNvSpPr/>
          <p:nvPr/>
        </p:nvSpPr>
        <p:spPr>
          <a:xfrm>
            <a:off x="4436467" y="5257602"/>
            <a:ext cx="338524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2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DV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 22"/>
          <p:cNvSpPr/>
          <p:nvPr/>
        </p:nvSpPr>
        <p:spPr>
          <a:xfrm>
            <a:off x="4436467" y="5478463"/>
            <a:ext cx="338524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Moral acceptability (1-7 scale)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Text 23"/>
          <p:cNvSpPr/>
          <p:nvPr/>
        </p:nvSpPr>
        <p:spPr>
          <a:xfrm>
            <a:off x="8136335" y="5130602"/>
            <a:ext cx="3674467" cy="688181"/>
          </a:xfrm>
          <a:prstGeom prst="roundRect">
            <a:avLst>
              <a:gd name="adj" fmla="val 11073"/>
            </a:avLst>
          </a:prstGeom>
          <a:solidFill>
            <a:srgbClr val="E7E5E4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Text 24"/>
          <p:cNvSpPr/>
          <p:nvPr/>
        </p:nvSpPr>
        <p:spPr>
          <a:xfrm>
            <a:off x="8314135" y="5257602"/>
            <a:ext cx="338524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200"/>
              </a:spcAft>
            </a:pPr>
            <a:r>
              <a:rPr lang="en-US" sz="11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ANALYSIS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 25"/>
          <p:cNvSpPr/>
          <p:nvPr/>
        </p:nvSpPr>
        <p:spPr>
          <a:xfrm>
            <a:off x="8314135" y="5478463"/>
            <a:ext cx="338524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 × 2 ANOVA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9" name="Image 601">
            <a:extLst>
              <a:ext uri="{FF2B5EF4-FFF2-40B4-BE49-F238E27FC236}">
                <a16:creationId xmlns:a16="http://schemas.microsoft.com/office/drawing/2014/main" id="{B8C059C6-7FF9-BAAD-453A-69194DF985AA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7017" y="2076599"/>
            <a:ext cx="2497468" cy="253712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5971793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Interpreting Factorial Results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1" y="1262460"/>
            <a:ext cx="6118820" cy="1965920"/>
          </a:xfrm>
          <a:prstGeom prst="roundRect">
            <a:avLst>
              <a:gd name="adj" fmla="val 6460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609600" y="1491060"/>
            <a:ext cx="5774853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000"/>
              </a:spcAft>
            </a:pPr>
            <a:r>
              <a:rPr lang="en-US" sz="12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ANOVA OUTPUT PROVIDES: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09601" y="1831380"/>
            <a:ext cx="5661620" cy="11684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Main effect of perspective-taking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(p = ?)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Main effect of wealth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(p = ?)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Interaction</a:t>
            </a: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between the two (p = ?)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381001" y="3406180"/>
            <a:ext cx="6118820" cy="1795661"/>
          </a:xfrm>
          <a:prstGeom prst="rect">
            <a:avLst/>
          </a:prstGeom>
          <a:solidFill>
            <a:srgbClr val="FFF7ED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hape 5"/>
          <p:cNvSpPr/>
          <p:nvPr/>
        </p:nvSpPr>
        <p:spPr>
          <a:xfrm>
            <a:off x="406400" y="3406180"/>
            <a:ext cx="0" cy="1795661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635000" y="3583980"/>
            <a:ext cx="5774853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SAMPLE FINDINGS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635001" y="3855640"/>
            <a:ext cx="5661620" cy="11684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/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Main effect of perspective: p &gt; .05 (NS)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Main effect of wealth: p &lt; .05 (significant)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01597" indent="-101597" defTabSz="1219170">
              <a:lnSpc>
                <a:spcPts val="2800"/>
              </a:lnSpc>
              <a:buSzPct val="100000"/>
              <a:buFontTx/>
              <a:buChar char="•"/>
            </a:pPr>
            <a:r>
              <a:rPr lang="en-US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Interaction: p &lt; .05 (significant!)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381001" y="5379640"/>
            <a:ext cx="6118820" cy="1053901"/>
          </a:xfrm>
          <a:prstGeom prst="roundRect">
            <a:avLst>
              <a:gd name="adj" fmla="val 9640"/>
            </a:avLst>
          </a:prstGeom>
          <a:solidFill>
            <a:srgbClr val="ECFDF5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584200" y="5557440"/>
            <a:ext cx="5826669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540"/>
              </a:lnSpc>
              <a:spcAft>
                <a:spcPts val="600"/>
              </a:spcAft>
            </a:pPr>
            <a:r>
              <a:rPr lang="en-US" sz="11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THE INTERACTION MEANS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10"/>
          <p:cNvSpPr/>
          <p:nvPr/>
        </p:nvSpPr>
        <p:spPr>
          <a:xfrm>
            <a:off x="584200" y="5829101"/>
            <a:ext cx="5826669" cy="426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Perspective-taking had a big impact on how people viewed </a:t>
            </a: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wealthy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Heinz, but didn't change judgments of </a:t>
            </a:r>
            <a:r>
              <a:rPr lang="en-US" sz="12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poor</a:t>
            </a: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Heinz (they were already sympathetic).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3" name="Image 0" descr="/tmp/rasterized-gradient-eb9703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621" y="2169319"/>
            <a:ext cx="5006380" cy="3357563"/>
          </a:xfrm>
          <a:prstGeom prst="rect">
            <a:avLst/>
          </a:prstGeom>
        </p:spPr>
      </p:pic>
      <p:sp>
        <p:nvSpPr>
          <p:cNvPr id="14" name="Text 11"/>
          <p:cNvSpPr/>
          <p:nvPr/>
        </p:nvSpPr>
        <p:spPr>
          <a:xfrm>
            <a:off x="7058620" y="2423319"/>
            <a:ext cx="4588347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14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PSYCHOLOGY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7058620" y="2814440"/>
            <a:ext cx="4588347" cy="792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080"/>
              </a:lnSpc>
              <a:spcAft>
                <a:spcPts val="1400"/>
              </a:spcAft>
            </a:pPr>
            <a:r>
              <a:rPr lang="en-US" sz="13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When we stay emotionally detached, we use simple rules: </a:t>
            </a: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"Wealthy people shouldn't steal because they have other options."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7058620" y="3784601"/>
            <a:ext cx="4588347" cy="792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080"/>
              </a:lnSpc>
              <a:spcAft>
                <a:spcPts val="1400"/>
              </a:spcAft>
            </a:pPr>
            <a:r>
              <a:rPr lang="en-US" sz="1300" dirty="0">
                <a:solidFill>
                  <a:srgbClr val="FFFFFF">
                    <a:alpha val="85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But when we take someone's perspective, we look beyond surface characteristics and consider their emotional experience.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7058621" y="4754761"/>
            <a:ext cx="4498380" cy="518120"/>
          </a:xfrm>
          <a:prstGeom prst="roundRect">
            <a:avLst>
              <a:gd name="adj" fmla="val 14707"/>
            </a:avLst>
          </a:prstGeom>
          <a:solidFill>
            <a:srgbClr val="FFFFFF">
              <a:alpha val="15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7169084" y="4907161"/>
            <a:ext cx="4277451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680"/>
              </a:lnSpc>
            </a:pPr>
            <a:r>
              <a:rPr lang="en-US" sz="12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We understand their desperation, fear, and love.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1" y="304800"/>
            <a:ext cx="5971793" cy="431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400"/>
              </a:lnSpc>
            </a:pPr>
            <a:r>
              <a:rPr lang="en-US" sz="34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Chapter 7 Summary</a:t>
            </a:r>
            <a:endParaRPr lang="en-US" sz="3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381000" y="2156420"/>
            <a:ext cx="5588000" cy="11023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Shape 2"/>
          <p:cNvSpPr/>
          <p:nvPr/>
        </p:nvSpPr>
        <p:spPr>
          <a:xfrm>
            <a:off x="406400" y="2156420"/>
            <a:ext cx="0" cy="1102320"/>
          </a:xfrm>
          <a:prstGeom prst="line">
            <a:avLst/>
          </a:prstGeom>
          <a:noFill/>
          <a:ln w="38100">
            <a:solidFill>
              <a:srgbClr val="1A365D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635000" y="2334220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EXPERIMENTAL FUNDAMENTALS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635000" y="2623740"/>
            <a:ext cx="52334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IV manipulation + Random assignment + DV measurement = Causal conclusions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381000" y="3411140"/>
            <a:ext cx="5588000" cy="11023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Shape 6"/>
          <p:cNvSpPr/>
          <p:nvPr/>
        </p:nvSpPr>
        <p:spPr>
          <a:xfrm>
            <a:off x="406400" y="3411140"/>
            <a:ext cx="0" cy="1102320"/>
          </a:xfrm>
          <a:prstGeom prst="line">
            <a:avLst/>
          </a:prstGeom>
          <a:noFill/>
          <a:ln w="38100">
            <a:solidFill>
              <a:srgbClr val="0D9488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635000" y="3588940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RANDOM ASSIGNMENT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635000" y="3878461"/>
            <a:ext cx="52334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"magic" that solves the third-variable problem by equalizing all factors across conditions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381000" y="4665861"/>
            <a:ext cx="5588000" cy="8737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Shape 10"/>
          <p:cNvSpPr/>
          <p:nvPr/>
        </p:nvSpPr>
        <p:spPr>
          <a:xfrm>
            <a:off x="406400" y="4665861"/>
            <a:ext cx="0" cy="873720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635000" y="4843661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CONTROL GROUPS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635000" y="5133181"/>
            <a:ext cx="523341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Essential for ruling out natural recovery, placebo effects, and confounds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6223000" y="2156420"/>
            <a:ext cx="5588000" cy="11023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Shape 14"/>
          <p:cNvSpPr/>
          <p:nvPr/>
        </p:nvSpPr>
        <p:spPr>
          <a:xfrm>
            <a:off x="6248400" y="2156420"/>
            <a:ext cx="0" cy="1102320"/>
          </a:xfrm>
          <a:prstGeom prst="line">
            <a:avLst/>
          </a:prstGeom>
          <a:noFill/>
          <a:ln w="38100">
            <a:solidFill>
              <a:srgbClr val="1A365D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6477000" y="2334220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BETWEEN-SUBJECTS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6477000" y="2623740"/>
            <a:ext cx="52334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Different people in different conditions; needed when knowledge carries over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 17"/>
          <p:cNvSpPr/>
          <p:nvPr/>
        </p:nvSpPr>
        <p:spPr>
          <a:xfrm>
            <a:off x="6223000" y="3411140"/>
            <a:ext cx="5588000" cy="11023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Shape 18"/>
          <p:cNvSpPr/>
          <p:nvPr/>
        </p:nvSpPr>
        <p:spPr>
          <a:xfrm>
            <a:off x="6248400" y="3411140"/>
            <a:ext cx="0" cy="1102320"/>
          </a:xfrm>
          <a:prstGeom prst="line">
            <a:avLst/>
          </a:prstGeom>
          <a:noFill/>
          <a:ln w="38100">
            <a:solidFill>
              <a:srgbClr val="0D9488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 19"/>
          <p:cNvSpPr/>
          <p:nvPr/>
        </p:nvSpPr>
        <p:spPr>
          <a:xfrm>
            <a:off x="6477000" y="3588940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0D94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WITHIN-SUBJECTS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 20"/>
          <p:cNvSpPr/>
          <p:nvPr/>
        </p:nvSpPr>
        <p:spPr>
          <a:xfrm>
            <a:off x="6477000" y="3878461"/>
            <a:ext cx="523341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Same people across conditions; more power, fewer participants; requires counterbalancing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 21"/>
          <p:cNvSpPr/>
          <p:nvPr/>
        </p:nvSpPr>
        <p:spPr>
          <a:xfrm>
            <a:off x="6223000" y="4665861"/>
            <a:ext cx="5588000" cy="873720"/>
          </a:xfrm>
          <a:prstGeom prst="rect">
            <a:avLst/>
          </a:prstGeom>
          <a:solidFill>
            <a:srgbClr val="FFFFFF"/>
          </a:solidFill>
          <a:ln/>
          <a:effectLst>
            <a:outerShdw blurRad="57150" dist="19050" dir="5400000" algn="bl" rotWithShape="0">
              <a:srgbClr val="000000">
                <a:alpha val="5000"/>
              </a:srgbClr>
            </a:outerShdw>
          </a:effectLst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Shape 22"/>
          <p:cNvSpPr/>
          <p:nvPr/>
        </p:nvSpPr>
        <p:spPr>
          <a:xfrm>
            <a:off x="6248400" y="4665861"/>
            <a:ext cx="0" cy="873720"/>
          </a:xfrm>
          <a:prstGeom prst="line">
            <a:avLst/>
          </a:prstGeom>
          <a:noFill/>
          <a:ln w="38100">
            <a:solidFill>
              <a:srgbClr val="D69E2E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 23"/>
          <p:cNvSpPr/>
          <p:nvPr/>
        </p:nvSpPr>
        <p:spPr>
          <a:xfrm>
            <a:off x="6477000" y="4843661"/>
            <a:ext cx="52334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FACTORIAL DESIGNS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Text 24"/>
          <p:cNvSpPr/>
          <p:nvPr/>
        </p:nvSpPr>
        <p:spPr>
          <a:xfrm>
            <a:off x="6477000" y="5133181"/>
            <a:ext cx="523341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00"/>
              </a:lnSpc>
            </a:pPr>
            <a:r>
              <a:rPr lang="en-US" sz="12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Multiple IVs; reveal main effects and interactions—for whom effects occur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7" name="Image 0" descr="/tmp/rasterized-gradient-f6b9ef6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6068219"/>
            <a:ext cx="11328400" cy="535781"/>
          </a:xfrm>
          <a:prstGeom prst="rect">
            <a:avLst/>
          </a:prstGeom>
        </p:spPr>
      </p:pic>
      <p:sp>
        <p:nvSpPr>
          <p:cNvPr id="28" name="Text 25"/>
          <p:cNvSpPr/>
          <p:nvPr/>
        </p:nvSpPr>
        <p:spPr>
          <a:xfrm>
            <a:off x="577596" y="6220619"/>
            <a:ext cx="11036808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820"/>
              </a:lnSpc>
            </a:pPr>
            <a:r>
              <a:rPr lang="en-US" sz="13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Experiments are the gold standard for establishing causation in behavioral science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4144" y="990601"/>
            <a:ext cx="2263712" cy="284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240"/>
              </a:lnSpc>
              <a:spcAft>
                <a:spcPts val="2000"/>
              </a:spcAft>
            </a:pPr>
            <a:r>
              <a:rPr lang="en-US" sz="16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TAKEAWAYS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1016000" y="1732161"/>
            <a:ext cx="10160000" cy="1066800"/>
          </a:xfrm>
          <a:prstGeom prst="roundRect">
            <a:avLst>
              <a:gd name="adj" fmla="val 11905"/>
            </a:avLst>
          </a:prstGeom>
          <a:solidFill>
            <a:srgbClr val="FFFFFF">
              <a:alpha val="95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1225296" y="1960761"/>
            <a:ext cx="9741408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400"/>
              </a:lnSpc>
            </a:pPr>
            <a:r>
              <a:rPr lang="en-US" sz="16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1.</a:t>
            </a:r>
            <a:r>
              <a:rPr lang="en-US" sz="1600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Experiments can be remarkably simple yet powerful—the God's views study changed only the order of two questions.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1016000" y="3002161"/>
            <a:ext cx="10160000" cy="762000"/>
          </a:xfrm>
          <a:prstGeom prst="roundRect">
            <a:avLst>
              <a:gd name="adj" fmla="val 16667"/>
            </a:avLst>
          </a:prstGeom>
          <a:solidFill>
            <a:srgbClr val="FFFFFF">
              <a:alpha val="95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1225296" y="3230761"/>
            <a:ext cx="9741408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400"/>
              </a:lnSpc>
            </a:pPr>
            <a:r>
              <a:rPr lang="en-US" sz="16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2.</a:t>
            </a:r>
            <a:r>
              <a:rPr lang="en-US" sz="1600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Random assignment is what makes experiments special—it eliminates all alternative explanations.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1016000" y="3967361"/>
            <a:ext cx="10160000" cy="1066800"/>
          </a:xfrm>
          <a:prstGeom prst="roundRect">
            <a:avLst>
              <a:gd name="adj" fmla="val 11905"/>
            </a:avLst>
          </a:prstGeom>
          <a:solidFill>
            <a:srgbClr val="FFFFFF">
              <a:alpha val="95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6"/>
          <p:cNvSpPr/>
          <p:nvPr/>
        </p:nvSpPr>
        <p:spPr>
          <a:xfrm>
            <a:off x="1225296" y="4195961"/>
            <a:ext cx="9741408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400"/>
              </a:lnSpc>
            </a:pPr>
            <a:r>
              <a:rPr lang="en-US" sz="1600" b="1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3.</a:t>
            </a:r>
            <a:r>
              <a:rPr lang="en-US" sz="1600" dirty="0">
                <a:solidFill>
                  <a:srgbClr val="1A365D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The ability to establish causality is what makes experimental research the ultimate goal of behavioral science.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2585671" y="5618361"/>
            <a:ext cx="7020461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960"/>
              </a:lnSpc>
            </a:pPr>
            <a:r>
              <a:rPr lang="en-US" sz="1400" dirty="0">
                <a:solidFill>
                  <a:srgbClr val="FFFFFF">
                    <a:alpha val="8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You now have the tools to design, conduct, and analyze your own experimental studies!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86129" y="2105820"/>
            <a:ext cx="4306895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  <a:spcAft>
                <a:spcPts val="2000"/>
              </a:spcAft>
            </a:pPr>
            <a:r>
              <a:rPr lang="en-US" sz="44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7.1</a:t>
            </a:r>
            <a:endParaRPr lang="en-US" sz="4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1382268" y="3124200"/>
            <a:ext cx="9427464" cy="60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4800"/>
              </a:lnSpc>
              <a:spcAft>
                <a:spcPts val="1600"/>
              </a:spcAft>
            </a:pPr>
            <a:r>
              <a:rPr lang="en-US" sz="6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is an Experiment?</a:t>
            </a:r>
            <a:endParaRPr lang="en-US" sz="6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5588000" y="4228084"/>
            <a:ext cx="1016000" cy="50800"/>
          </a:xfrm>
          <a:prstGeom prst="roundRect">
            <a:avLst>
              <a:gd name="adj" fmla="val 50000"/>
            </a:avLst>
          </a:prstGeom>
          <a:solidFill>
            <a:srgbClr val="0D9488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3886129" y="4613227"/>
            <a:ext cx="4419743" cy="3198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520"/>
              </a:lnSpc>
            </a:pPr>
            <a:r>
              <a:rPr lang="en-US" sz="28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Fundamentals of Experimental Design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5827-B92E-1C2F-8880-FAA1D60A7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A Personal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95B97-EFFB-7A41-D642-FB64A5186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your views about abortion?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do you think God’s view is about abortion?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FB6E531-8C1E-809D-5879-0ABD79F62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49366"/>
              </p:ext>
            </p:extLst>
          </p:nvPr>
        </p:nvGraphicFramePr>
        <p:xfrm>
          <a:off x="2031999" y="2687320"/>
          <a:ext cx="8128001" cy="1010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11623828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56777127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94676986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67000090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39964481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43135359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56865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Strongly Opposed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Strongly in Favor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184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6508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F36E54-F849-AFA1-046F-1728C95844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726081"/>
              </p:ext>
            </p:extLst>
          </p:nvPr>
        </p:nvGraphicFramePr>
        <p:xfrm>
          <a:off x="2031999" y="5166043"/>
          <a:ext cx="8128001" cy="1010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211623828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56777127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94676986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670000900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39964481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43135359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656865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Strongly Opposed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Strongly in Favor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184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650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69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304800"/>
            <a:ext cx="11302748" cy="604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200"/>
              </a:lnSpc>
            </a:pPr>
            <a:r>
              <a:rPr lang="en-US" sz="4000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Simple Example: The God's View Experiment </a:t>
            </a:r>
            <a:endParaRPr lang="en-US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783788" y="791775"/>
            <a:ext cx="482026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 defTabSz="1219170">
              <a:lnSpc>
                <a:spcPts val="1960"/>
              </a:lnSpc>
              <a:spcBef>
                <a:spcPts val="600"/>
              </a:spcBef>
            </a:pPr>
            <a:r>
              <a:rPr lang="en-US" sz="1400" b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Converse &amp; Epley, 2007</a:t>
            </a:r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5B010E-40F1-6086-0D2B-414CCFE73B8A}"/>
              </a:ext>
            </a:extLst>
          </p:cNvPr>
          <p:cNvGrpSpPr/>
          <p:nvPr/>
        </p:nvGrpSpPr>
        <p:grpSpPr>
          <a:xfrm>
            <a:off x="380999" y="1468840"/>
            <a:ext cx="5524500" cy="2159263"/>
            <a:chOff x="381001" y="2550320"/>
            <a:chExt cx="5524500" cy="1346001"/>
          </a:xfrm>
        </p:grpSpPr>
        <p:sp>
          <p:nvSpPr>
            <p:cNvPr id="4" name="Text 2"/>
            <p:cNvSpPr/>
            <p:nvPr/>
          </p:nvSpPr>
          <p:spPr>
            <a:xfrm>
              <a:off x="381001" y="2550320"/>
              <a:ext cx="5524500" cy="1346001"/>
            </a:xfrm>
            <a:prstGeom prst="roundRect">
              <a:avLst>
                <a:gd name="adj" fmla="val 9435"/>
              </a:avLst>
            </a:prstGeom>
            <a:solidFill>
              <a:srgbClr val="FFFFFF"/>
            </a:solidFill>
            <a:ln w="19050">
              <a:solidFill>
                <a:srgbClr val="E7E5E4"/>
              </a:solidFill>
            </a:ln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" name="Text 3"/>
            <p:cNvSpPr/>
            <p:nvPr/>
          </p:nvSpPr>
          <p:spPr>
            <a:xfrm>
              <a:off x="609601" y="2697099"/>
              <a:ext cx="5168647" cy="213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CONDITION A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Text 4"/>
            <p:cNvSpPr/>
            <p:nvPr/>
          </p:nvSpPr>
          <p:spPr>
            <a:xfrm>
              <a:off x="609601" y="2965047"/>
              <a:ext cx="5168647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600"/>
                </a:spcAft>
              </a:pPr>
              <a:r>
                <a:rPr lang="en-US" sz="20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Question 1:</a:t>
              </a: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"What are your views about abortion?"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5"/>
            <p:cNvSpPr/>
            <p:nvPr/>
          </p:nvSpPr>
          <p:spPr>
            <a:xfrm>
              <a:off x="609600" y="3415446"/>
              <a:ext cx="5168647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</a:pPr>
              <a:r>
                <a:rPr lang="en-US" sz="20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Question 2:</a:t>
              </a: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"What do you think God's view is about abortion?"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8" name="Text 6"/>
          <p:cNvSpPr/>
          <p:nvPr/>
        </p:nvSpPr>
        <p:spPr>
          <a:xfrm>
            <a:off x="381001" y="3840362"/>
            <a:ext cx="5524500" cy="2062586"/>
          </a:xfrm>
          <a:prstGeom prst="roundRect">
            <a:avLst>
              <a:gd name="adj" fmla="val 9435"/>
            </a:avLst>
          </a:prstGeom>
          <a:solidFill>
            <a:srgbClr val="FFFFFF"/>
          </a:solidFill>
          <a:ln w="19050">
            <a:solidFill>
              <a:srgbClr val="E7E5E4"/>
            </a:solidFill>
          </a:ln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609599" y="4165567"/>
            <a:ext cx="5168647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68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D69E2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CONDITION B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609599" y="4542339"/>
            <a:ext cx="5168647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600"/>
              </a:spcAft>
            </a:pPr>
            <a:r>
              <a:rPr lang="en-US" sz="20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Question 1:</a:t>
            </a:r>
            <a:r>
              <a:rPr lang="en-US" sz="20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"What do you think God's view is about abortion?"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609599" y="5225883"/>
            <a:ext cx="5168647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</a:pPr>
            <a:r>
              <a:rPr lang="en-US" sz="2000" b="1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Question 2:</a:t>
            </a:r>
            <a:r>
              <a:rPr lang="en-US" sz="2000" dirty="0">
                <a:solidFill>
                  <a:srgbClr val="1C191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"What are your views about abortion?"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46CB2D6-AF8A-A111-14BD-0B18EF8CA59D}"/>
              </a:ext>
            </a:extLst>
          </p:cNvPr>
          <p:cNvGrpSpPr/>
          <p:nvPr/>
        </p:nvGrpSpPr>
        <p:grpSpPr>
          <a:xfrm>
            <a:off x="6096000" y="3819671"/>
            <a:ext cx="5524500" cy="1945797"/>
            <a:chOff x="6286501" y="2421930"/>
            <a:chExt cx="5524500" cy="1647031"/>
          </a:xfrm>
        </p:grpSpPr>
        <p:pic>
          <p:nvPicPr>
            <p:cNvPr id="12" name="Image 0" descr="/tmp/rasterized-gradient-e6e6fd0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6501" y="2421930"/>
              <a:ext cx="5524500" cy="1647031"/>
            </a:xfrm>
            <a:prstGeom prst="rect">
              <a:avLst/>
            </a:prstGeom>
          </p:spPr>
        </p:pic>
        <p:sp>
          <p:nvSpPr>
            <p:cNvPr id="13" name="Text 10"/>
            <p:cNvSpPr/>
            <p:nvPr/>
          </p:nvSpPr>
          <p:spPr>
            <a:xfrm>
              <a:off x="6515101" y="2650530"/>
              <a:ext cx="5168647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  <a:spcAft>
                  <a:spcPts val="800"/>
                </a:spcAft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KEY FINDING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Text 11"/>
            <p:cNvSpPr/>
            <p:nvPr/>
          </p:nvSpPr>
          <p:spPr>
            <a:xfrm>
              <a:off x="6515101" y="2983111"/>
              <a:ext cx="5168647" cy="8572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51"/>
                </a:lnSpc>
              </a:pPr>
              <a:r>
                <a:rPr lang="en-US" sz="2000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People who consider God's views </a:t>
              </a: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first</a:t>
              </a:r>
              <a:r>
                <a:rPr lang="en-US" sz="2000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express </a:t>
              </a:r>
              <a:r>
                <a:rPr lang="en-US" sz="20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less support</a:t>
              </a:r>
              <a:r>
                <a:rPr lang="en-US" sz="2000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for abortion than those who share their personal opinion first.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C459E59-60DF-5690-CC0F-D10E5C8C8EFC}"/>
              </a:ext>
            </a:extLst>
          </p:cNvPr>
          <p:cNvGrpSpPr/>
          <p:nvPr/>
        </p:nvGrpSpPr>
        <p:grpSpPr>
          <a:xfrm>
            <a:off x="6096000" y="2046513"/>
            <a:ext cx="5524500" cy="1409856"/>
            <a:chOff x="6286501" y="4221362"/>
            <a:chExt cx="5524500" cy="850900"/>
          </a:xfrm>
        </p:grpSpPr>
        <p:sp>
          <p:nvSpPr>
            <p:cNvPr id="15" name="Text 12"/>
            <p:cNvSpPr/>
            <p:nvPr/>
          </p:nvSpPr>
          <p:spPr>
            <a:xfrm>
              <a:off x="6286501" y="4221362"/>
              <a:ext cx="5524500" cy="850900"/>
            </a:xfrm>
            <a:prstGeom prst="rect">
              <a:avLst/>
            </a:prstGeom>
            <a:solidFill>
              <a:srgbClr val="FFF7ED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Shape 13"/>
            <p:cNvSpPr/>
            <p:nvPr/>
          </p:nvSpPr>
          <p:spPr>
            <a:xfrm>
              <a:off x="6311900" y="4221362"/>
              <a:ext cx="0" cy="850900"/>
            </a:xfrm>
            <a:prstGeom prst="line">
              <a:avLst/>
            </a:prstGeom>
            <a:noFill/>
            <a:ln w="38100">
              <a:solidFill>
                <a:srgbClr val="D69E2E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24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 14"/>
            <p:cNvSpPr/>
            <p:nvPr/>
          </p:nvSpPr>
          <p:spPr>
            <a:xfrm>
              <a:off x="6540501" y="4399162"/>
              <a:ext cx="5168647" cy="4953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20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manipulation:</a:t>
              </a: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Simply changing the </a:t>
              </a:r>
              <a:r>
                <a:rPr lang="en-US" sz="2000" i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order</a:t>
              </a: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of two questions changed people's expressed attitudes.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8" name="Text 15"/>
          <p:cNvSpPr/>
          <p:nvPr/>
        </p:nvSpPr>
        <p:spPr>
          <a:xfrm>
            <a:off x="444626" y="6231799"/>
            <a:ext cx="11302748" cy="247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951"/>
              </a:lnSpc>
              <a:spcBef>
                <a:spcPts val="800"/>
              </a:spcBef>
            </a:pPr>
            <a:r>
              <a:rPr lang="en-US" sz="2400" i="1" dirty="0">
                <a:solidFill>
                  <a:srgbClr val="57534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This demonstrates how simple and powerful an experiment can be.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600CC-39FB-23BC-DC08-C9598BA5C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Elements of An Experiment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C006D-F929-8970-D421-5180E4DB0803}"/>
              </a:ext>
            </a:extLst>
          </p:cNvPr>
          <p:cNvGrpSpPr/>
          <p:nvPr/>
        </p:nvGrpSpPr>
        <p:grpSpPr>
          <a:xfrm>
            <a:off x="446170" y="1690688"/>
            <a:ext cx="3640733" cy="4169338"/>
            <a:chOff x="381000" y="2000251"/>
            <a:chExt cx="3640733" cy="3695501"/>
          </a:xfrm>
        </p:grpSpPr>
        <p:sp>
          <p:nvSpPr>
            <p:cNvPr id="7" name="Text 1">
              <a:extLst>
                <a:ext uri="{FF2B5EF4-FFF2-40B4-BE49-F238E27FC236}">
                  <a16:creationId xmlns:a16="http://schemas.microsoft.com/office/drawing/2014/main" id="{870E80F0-18A6-F51B-6D3A-579E3F18D8E6}"/>
                </a:ext>
              </a:extLst>
            </p:cNvPr>
            <p:cNvSpPr/>
            <p:nvPr/>
          </p:nvSpPr>
          <p:spPr>
            <a:xfrm>
              <a:off x="381000" y="2000251"/>
              <a:ext cx="3640733" cy="3695501"/>
            </a:xfrm>
            <a:prstGeom prst="roundRect">
              <a:avLst>
                <a:gd name="adj" fmla="val 4186"/>
              </a:avLst>
            </a:prstGeom>
            <a:solidFill>
              <a:srgbClr val="FFFFFF"/>
            </a:solidFill>
            <a:ln/>
            <a:effectLst>
              <a:outerShdw blurRad="114300" dist="38100" dir="5400000" algn="bl" rotWithShape="0">
                <a:srgbClr val="000000">
                  <a:alpha val="8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 2">
              <a:extLst>
                <a:ext uri="{FF2B5EF4-FFF2-40B4-BE49-F238E27FC236}">
                  <a16:creationId xmlns:a16="http://schemas.microsoft.com/office/drawing/2014/main" id="{AABA6AAA-5DF7-43F5-E088-DA201AE1E9C4}"/>
                </a:ext>
              </a:extLst>
            </p:cNvPr>
            <p:cNvSpPr/>
            <p:nvPr/>
          </p:nvSpPr>
          <p:spPr>
            <a:xfrm>
              <a:off x="635000" y="2254251"/>
              <a:ext cx="635000" cy="635000"/>
            </a:xfrm>
            <a:prstGeom prst="roundRect">
              <a:avLst>
                <a:gd name="adj" fmla="val 20000"/>
              </a:avLst>
            </a:prstGeom>
            <a:solidFill>
              <a:srgbClr val="1A365D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Text 3">
              <a:extLst>
                <a:ext uri="{FF2B5EF4-FFF2-40B4-BE49-F238E27FC236}">
                  <a16:creationId xmlns:a16="http://schemas.microsoft.com/office/drawing/2014/main" id="{E36414EF-3E6C-368E-E611-18A518A12FA5}"/>
                </a:ext>
              </a:extLst>
            </p:cNvPr>
            <p:cNvSpPr/>
            <p:nvPr/>
          </p:nvSpPr>
          <p:spPr>
            <a:xfrm>
              <a:off x="808435" y="2358429"/>
              <a:ext cx="293893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IV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Text 4">
              <a:extLst>
                <a:ext uri="{FF2B5EF4-FFF2-40B4-BE49-F238E27FC236}">
                  <a16:creationId xmlns:a16="http://schemas.microsoft.com/office/drawing/2014/main" id="{41A2FB1A-FAF9-68CF-4A75-6FE90A18BDF0}"/>
                </a:ext>
              </a:extLst>
            </p:cNvPr>
            <p:cNvSpPr/>
            <p:nvPr/>
          </p:nvSpPr>
          <p:spPr>
            <a:xfrm>
              <a:off x="635001" y="3321052"/>
              <a:ext cx="3195388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1A365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Independent Variable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Text 5">
              <a:extLst>
                <a:ext uri="{FF2B5EF4-FFF2-40B4-BE49-F238E27FC236}">
                  <a16:creationId xmlns:a16="http://schemas.microsoft.com/office/drawing/2014/main" id="{B2FE3CBE-88AF-212C-794A-FA5027AE8F41}"/>
                </a:ext>
              </a:extLst>
            </p:cNvPr>
            <p:cNvSpPr/>
            <p:nvPr/>
          </p:nvSpPr>
          <p:spPr>
            <a:xfrm>
              <a:off x="635001" y="3910211"/>
              <a:ext cx="3195388" cy="4953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variable the researcher </a:t>
              </a:r>
              <a:r>
                <a:rPr lang="en-US" sz="1600" b="1" dirty="0">
                  <a:solidFill>
                    <a:srgbClr val="1A365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deliberately manipulates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to see its effect.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 6">
              <a:extLst>
                <a:ext uri="{FF2B5EF4-FFF2-40B4-BE49-F238E27FC236}">
                  <a16:creationId xmlns:a16="http://schemas.microsoft.com/office/drawing/2014/main" id="{C35771DF-0557-FDD8-A881-BBD6E8643B4F}"/>
                </a:ext>
              </a:extLst>
            </p:cNvPr>
            <p:cNvSpPr/>
            <p:nvPr/>
          </p:nvSpPr>
          <p:spPr>
            <a:xfrm>
              <a:off x="635000" y="4761111"/>
              <a:ext cx="3132733" cy="680640"/>
            </a:xfrm>
            <a:prstGeom prst="roundRect">
              <a:avLst>
                <a:gd name="adj" fmla="val 11195"/>
              </a:avLst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 7">
              <a:extLst>
                <a:ext uri="{FF2B5EF4-FFF2-40B4-BE49-F238E27FC236}">
                  <a16:creationId xmlns:a16="http://schemas.microsoft.com/office/drawing/2014/main" id="{BA1E1F21-5B95-160F-B559-A1796812D8EE}"/>
                </a:ext>
              </a:extLst>
            </p:cNvPr>
            <p:cNvSpPr/>
            <p:nvPr/>
          </p:nvSpPr>
          <p:spPr>
            <a:xfrm>
              <a:off x="773030" y="4860707"/>
              <a:ext cx="2936308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</a:pPr>
              <a:r>
                <a:rPr lang="en-US" sz="16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sz="16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Order of questions (God's view first vs. own view first)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1FDF07-CADE-4DFB-7DBB-7677E25650E9}"/>
              </a:ext>
            </a:extLst>
          </p:cNvPr>
          <p:cNvGrpSpPr/>
          <p:nvPr/>
        </p:nvGrpSpPr>
        <p:grpSpPr>
          <a:xfrm>
            <a:off x="4371306" y="1690688"/>
            <a:ext cx="3640733" cy="4169338"/>
            <a:chOff x="4253874" y="1876425"/>
            <a:chExt cx="3640733" cy="3943152"/>
          </a:xfrm>
        </p:grpSpPr>
        <p:sp>
          <p:nvSpPr>
            <p:cNvPr id="15" name="Text 8">
              <a:extLst>
                <a:ext uri="{FF2B5EF4-FFF2-40B4-BE49-F238E27FC236}">
                  <a16:creationId xmlns:a16="http://schemas.microsoft.com/office/drawing/2014/main" id="{DC04A7EF-E26E-959B-B538-12358DC95761}"/>
                </a:ext>
              </a:extLst>
            </p:cNvPr>
            <p:cNvSpPr/>
            <p:nvPr/>
          </p:nvSpPr>
          <p:spPr>
            <a:xfrm>
              <a:off x="4253874" y="1876425"/>
              <a:ext cx="3640733" cy="3943152"/>
            </a:xfrm>
            <a:prstGeom prst="roundRect">
              <a:avLst>
                <a:gd name="adj" fmla="val 4186"/>
              </a:avLst>
            </a:prstGeom>
            <a:solidFill>
              <a:srgbClr val="FFFFFF"/>
            </a:solidFill>
            <a:ln/>
            <a:effectLst>
              <a:outerShdw blurRad="114300" dist="38100" dir="5400000" algn="bl" rotWithShape="0">
                <a:srgbClr val="000000">
                  <a:alpha val="8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 9">
              <a:extLst>
                <a:ext uri="{FF2B5EF4-FFF2-40B4-BE49-F238E27FC236}">
                  <a16:creationId xmlns:a16="http://schemas.microsoft.com/office/drawing/2014/main" id="{A08A0093-CABF-78B9-1102-E26E8D64C07D}"/>
                </a:ext>
              </a:extLst>
            </p:cNvPr>
            <p:cNvSpPr/>
            <p:nvPr/>
          </p:nvSpPr>
          <p:spPr>
            <a:xfrm>
              <a:off x="4529733" y="2130425"/>
              <a:ext cx="635000" cy="635000"/>
            </a:xfrm>
            <a:prstGeom prst="roundRect">
              <a:avLst>
                <a:gd name="adj" fmla="val 20000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 10">
              <a:extLst>
                <a:ext uri="{FF2B5EF4-FFF2-40B4-BE49-F238E27FC236}">
                  <a16:creationId xmlns:a16="http://schemas.microsoft.com/office/drawing/2014/main" id="{42BDA8E6-B796-F397-7079-8D38FA3DCFE0}"/>
                </a:ext>
              </a:extLst>
            </p:cNvPr>
            <p:cNvSpPr/>
            <p:nvPr/>
          </p:nvSpPr>
          <p:spPr>
            <a:xfrm>
              <a:off x="4635501" y="2234605"/>
              <a:ext cx="431935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DV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Text 11">
              <a:extLst>
                <a:ext uri="{FF2B5EF4-FFF2-40B4-BE49-F238E27FC236}">
                  <a16:creationId xmlns:a16="http://schemas.microsoft.com/office/drawing/2014/main" id="{509BF0DB-8939-1076-EB3B-759C0748FD6E}"/>
                </a:ext>
              </a:extLst>
            </p:cNvPr>
            <p:cNvSpPr/>
            <p:nvPr/>
          </p:nvSpPr>
          <p:spPr>
            <a:xfrm>
              <a:off x="4529734" y="3296346"/>
              <a:ext cx="3195388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Dependent Variable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Text 12">
              <a:extLst>
                <a:ext uri="{FF2B5EF4-FFF2-40B4-BE49-F238E27FC236}">
                  <a16:creationId xmlns:a16="http://schemas.microsoft.com/office/drawing/2014/main" id="{24152FF6-4C12-344E-A379-AADA8A8509E0}"/>
                </a:ext>
              </a:extLst>
            </p:cNvPr>
            <p:cNvSpPr/>
            <p:nvPr/>
          </p:nvSpPr>
          <p:spPr>
            <a:xfrm>
              <a:off x="4529734" y="3786386"/>
              <a:ext cx="3195388" cy="7429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variable that is </a:t>
              </a:r>
              <a:r>
                <a:rPr lang="en-US" sz="16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measured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as the outcome; hypothesized to depend on the IV.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" name="Text 13">
              <a:extLst>
                <a:ext uri="{FF2B5EF4-FFF2-40B4-BE49-F238E27FC236}">
                  <a16:creationId xmlns:a16="http://schemas.microsoft.com/office/drawing/2014/main" id="{D9BE8B4A-A5C9-CCD6-CD9C-67B1A959FBF4}"/>
                </a:ext>
              </a:extLst>
            </p:cNvPr>
            <p:cNvSpPr/>
            <p:nvPr/>
          </p:nvSpPr>
          <p:spPr>
            <a:xfrm>
              <a:off x="4529734" y="4884936"/>
              <a:ext cx="3132733" cy="680640"/>
            </a:xfrm>
            <a:prstGeom prst="roundRect">
              <a:avLst>
                <a:gd name="adj" fmla="val 11195"/>
              </a:avLst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" name="Text 14">
              <a:extLst>
                <a:ext uri="{FF2B5EF4-FFF2-40B4-BE49-F238E27FC236}">
                  <a16:creationId xmlns:a16="http://schemas.microsoft.com/office/drawing/2014/main" id="{9E69106B-0D95-4348-E87A-604DA88D21A3}"/>
                </a:ext>
              </a:extLst>
            </p:cNvPr>
            <p:cNvSpPr/>
            <p:nvPr/>
          </p:nvSpPr>
          <p:spPr>
            <a:xfrm>
              <a:off x="4659274" y="4957163"/>
              <a:ext cx="2936308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</a:pPr>
              <a:r>
                <a:rPr lang="en-US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People's expressed views about abortion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F657442-6EAE-F368-AE99-00F6A3473854}"/>
              </a:ext>
            </a:extLst>
          </p:cNvPr>
          <p:cNvGrpSpPr/>
          <p:nvPr/>
        </p:nvGrpSpPr>
        <p:grpSpPr>
          <a:xfrm>
            <a:off x="8287898" y="1691660"/>
            <a:ext cx="3640733" cy="4169338"/>
            <a:chOff x="8170466" y="2000251"/>
            <a:chExt cx="3640733" cy="3695501"/>
          </a:xfrm>
        </p:grpSpPr>
        <p:sp>
          <p:nvSpPr>
            <p:cNvPr id="23" name="Text 15">
              <a:extLst>
                <a:ext uri="{FF2B5EF4-FFF2-40B4-BE49-F238E27FC236}">
                  <a16:creationId xmlns:a16="http://schemas.microsoft.com/office/drawing/2014/main" id="{24C9DE19-86CF-E4ED-2DC9-2323773ACF67}"/>
                </a:ext>
              </a:extLst>
            </p:cNvPr>
            <p:cNvSpPr/>
            <p:nvPr/>
          </p:nvSpPr>
          <p:spPr>
            <a:xfrm>
              <a:off x="8170466" y="2000251"/>
              <a:ext cx="3640733" cy="3695501"/>
            </a:xfrm>
            <a:prstGeom prst="roundRect">
              <a:avLst>
                <a:gd name="adj" fmla="val 4186"/>
              </a:avLst>
            </a:prstGeom>
            <a:solidFill>
              <a:srgbClr val="FFFFFF"/>
            </a:solidFill>
            <a:ln/>
            <a:effectLst>
              <a:outerShdw blurRad="114300" dist="38100" dir="5400000" algn="bl" rotWithShape="0">
                <a:srgbClr val="000000">
                  <a:alpha val="8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Text 16">
              <a:extLst>
                <a:ext uri="{FF2B5EF4-FFF2-40B4-BE49-F238E27FC236}">
                  <a16:creationId xmlns:a16="http://schemas.microsoft.com/office/drawing/2014/main" id="{CFECFC16-0528-1118-32D1-704D80768164}"/>
                </a:ext>
              </a:extLst>
            </p:cNvPr>
            <p:cNvSpPr/>
            <p:nvPr/>
          </p:nvSpPr>
          <p:spPr>
            <a:xfrm>
              <a:off x="8424465" y="2254251"/>
              <a:ext cx="635000" cy="635000"/>
            </a:xfrm>
            <a:prstGeom prst="roundRect">
              <a:avLst>
                <a:gd name="adj" fmla="val 20000"/>
              </a:avLst>
            </a:prstGeom>
            <a:solidFill>
              <a:srgbClr val="D69E2E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" name="Text 17">
              <a:extLst>
                <a:ext uri="{FF2B5EF4-FFF2-40B4-BE49-F238E27FC236}">
                  <a16:creationId xmlns:a16="http://schemas.microsoft.com/office/drawing/2014/main" id="{8DF80FD8-A6F6-03CF-3C63-F0B19F7EF8DB}"/>
                </a:ext>
              </a:extLst>
            </p:cNvPr>
            <p:cNvSpPr/>
            <p:nvPr/>
          </p:nvSpPr>
          <p:spPr>
            <a:xfrm>
              <a:off x="8521701" y="2358429"/>
              <a:ext cx="449140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RA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Text 18">
              <a:extLst>
                <a:ext uri="{FF2B5EF4-FFF2-40B4-BE49-F238E27FC236}">
                  <a16:creationId xmlns:a16="http://schemas.microsoft.com/office/drawing/2014/main" id="{46624EEF-881C-B85F-D15F-61647DDB9EC2}"/>
                </a:ext>
              </a:extLst>
            </p:cNvPr>
            <p:cNvSpPr/>
            <p:nvPr/>
          </p:nvSpPr>
          <p:spPr>
            <a:xfrm>
              <a:off x="8424466" y="3321052"/>
              <a:ext cx="3195388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Random Assignment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Text 19">
              <a:extLst>
                <a:ext uri="{FF2B5EF4-FFF2-40B4-BE49-F238E27FC236}">
                  <a16:creationId xmlns:a16="http://schemas.microsoft.com/office/drawing/2014/main" id="{2661CBF5-68B5-B276-E45B-86D0776E8D43}"/>
                </a:ext>
              </a:extLst>
            </p:cNvPr>
            <p:cNvSpPr/>
            <p:nvPr/>
          </p:nvSpPr>
          <p:spPr>
            <a:xfrm>
              <a:off x="8424466" y="3910211"/>
              <a:ext cx="3195388" cy="4953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20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Each participant has an </a:t>
              </a:r>
              <a:r>
                <a:rPr lang="en-US" sz="20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equal chance</a:t>
              </a:r>
              <a:r>
                <a:rPr lang="en-US" sz="20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of being assigned to any condition.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Text 20">
              <a:extLst>
                <a:ext uri="{FF2B5EF4-FFF2-40B4-BE49-F238E27FC236}">
                  <a16:creationId xmlns:a16="http://schemas.microsoft.com/office/drawing/2014/main" id="{3643E49F-30A7-4B98-BD9B-156EC8B9F112}"/>
                </a:ext>
              </a:extLst>
            </p:cNvPr>
            <p:cNvSpPr/>
            <p:nvPr/>
          </p:nvSpPr>
          <p:spPr>
            <a:xfrm>
              <a:off x="8424466" y="4761111"/>
              <a:ext cx="3132733" cy="680640"/>
            </a:xfrm>
            <a:prstGeom prst="roundRect">
              <a:avLst>
                <a:gd name="adj" fmla="val 11195"/>
              </a:avLst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Text 21">
              <a:extLst>
                <a:ext uri="{FF2B5EF4-FFF2-40B4-BE49-F238E27FC236}">
                  <a16:creationId xmlns:a16="http://schemas.microsoft.com/office/drawing/2014/main" id="{BC0A1093-E35A-63F7-0E5F-8396DE77C4F5}"/>
                </a:ext>
              </a:extLst>
            </p:cNvPr>
            <p:cNvSpPr/>
            <p:nvPr/>
          </p:nvSpPr>
          <p:spPr>
            <a:xfrm>
              <a:off x="8554006" y="4871441"/>
              <a:ext cx="2936308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</a:pPr>
              <a:r>
                <a:rPr lang="en-US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Like flipping a coin:</a:t>
              </a: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Heads = Condition A, Tails = Condition B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208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AD62D-D988-D1B4-78EC-8CA80DC0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Solving the Directionality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6CBB22F-479B-38F3-99C8-6C396BC29271}"/>
              </a:ext>
            </a:extLst>
          </p:cNvPr>
          <p:cNvGrpSpPr/>
          <p:nvPr/>
        </p:nvGrpSpPr>
        <p:grpSpPr>
          <a:xfrm>
            <a:off x="542096" y="2317969"/>
            <a:ext cx="3640733" cy="4169338"/>
            <a:chOff x="381000" y="2000251"/>
            <a:chExt cx="3640733" cy="3695501"/>
          </a:xfrm>
        </p:grpSpPr>
        <p:sp>
          <p:nvSpPr>
            <p:cNvPr id="5" name="Text 1">
              <a:extLst>
                <a:ext uri="{FF2B5EF4-FFF2-40B4-BE49-F238E27FC236}">
                  <a16:creationId xmlns:a16="http://schemas.microsoft.com/office/drawing/2014/main" id="{01CABD2C-7DEE-2B3A-1B55-C3A1D7F184DC}"/>
                </a:ext>
              </a:extLst>
            </p:cNvPr>
            <p:cNvSpPr/>
            <p:nvPr/>
          </p:nvSpPr>
          <p:spPr>
            <a:xfrm>
              <a:off x="381000" y="2000251"/>
              <a:ext cx="3640733" cy="3695501"/>
            </a:xfrm>
            <a:prstGeom prst="roundRect">
              <a:avLst>
                <a:gd name="adj" fmla="val 4186"/>
              </a:avLst>
            </a:prstGeom>
            <a:solidFill>
              <a:srgbClr val="FFFFFF"/>
            </a:solidFill>
            <a:ln/>
            <a:effectLst>
              <a:outerShdw blurRad="114300" dist="38100" dir="5400000" algn="bl" rotWithShape="0">
                <a:srgbClr val="000000">
                  <a:alpha val="8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Text 2">
              <a:extLst>
                <a:ext uri="{FF2B5EF4-FFF2-40B4-BE49-F238E27FC236}">
                  <a16:creationId xmlns:a16="http://schemas.microsoft.com/office/drawing/2014/main" id="{4E948A35-2681-71C9-A493-803821C03E91}"/>
                </a:ext>
              </a:extLst>
            </p:cNvPr>
            <p:cNvSpPr/>
            <p:nvPr/>
          </p:nvSpPr>
          <p:spPr>
            <a:xfrm>
              <a:off x="635000" y="2254251"/>
              <a:ext cx="635000" cy="635000"/>
            </a:xfrm>
            <a:prstGeom prst="roundRect">
              <a:avLst>
                <a:gd name="adj" fmla="val 20000"/>
              </a:avLst>
            </a:prstGeom>
            <a:solidFill>
              <a:srgbClr val="1A365D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B9ADD228-D170-CB18-F85A-62A2A45A6177}"/>
                </a:ext>
              </a:extLst>
            </p:cNvPr>
            <p:cNvSpPr/>
            <p:nvPr/>
          </p:nvSpPr>
          <p:spPr>
            <a:xfrm>
              <a:off x="808435" y="2358429"/>
              <a:ext cx="293893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IV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8A18AE59-5DDC-1A5A-BA5F-58A5BD377D65}"/>
                </a:ext>
              </a:extLst>
            </p:cNvPr>
            <p:cNvSpPr/>
            <p:nvPr/>
          </p:nvSpPr>
          <p:spPr>
            <a:xfrm>
              <a:off x="635001" y="3321052"/>
              <a:ext cx="3195388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1A365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Independent Variable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Text 5">
              <a:extLst>
                <a:ext uri="{FF2B5EF4-FFF2-40B4-BE49-F238E27FC236}">
                  <a16:creationId xmlns:a16="http://schemas.microsoft.com/office/drawing/2014/main" id="{E1CFF49A-D2F7-2743-8863-8CA18D980DCE}"/>
                </a:ext>
              </a:extLst>
            </p:cNvPr>
            <p:cNvSpPr/>
            <p:nvPr/>
          </p:nvSpPr>
          <p:spPr>
            <a:xfrm>
              <a:off x="635001" y="3910211"/>
              <a:ext cx="3195388" cy="49530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variable the researcher </a:t>
              </a:r>
              <a:r>
                <a:rPr lang="en-US" sz="1600" b="1" dirty="0">
                  <a:solidFill>
                    <a:srgbClr val="1A365D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deliberately manipulates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to see its effect.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Text 6">
              <a:extLst>
                <a:ext uri="{FF2B5EF4-FFF2-40B4-BE49-F238E27FC236}">
                  <a16:creationId xmlns:a16="http://schemas.microsoft.com/office/drawing/2014/main" id="{6D4070E4-A591-7715-7A4E-B51304CD2E8F}"/>
                </a:ext>
              </a:extLst>
            </p:cNvPr>
            <p:cNvSpPr/>
            <p:nvPr/>
          </p:nvSpPr>
          <p:spPr>
            <a:xfrm>
              <a:off x="635000" y="4761111"/>
              <a:ext cx="3132733" cy="680640"/>
            </a:xfrm>
            <a:prstGeom prst="roundRect">
              <a:avLst>
                <a:gd name="adj" fmla="val 11195"/>
              </a:avLst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Text 7">
              <a:extLst>
                <a:ext uri="{FF2B5EF4-FFF2-40B4-BE49-F238E27FC236}">
                  <a16:creationId xmlns:a16="http://schemas.microsoft.com/office/drawing/2014/main" id="{4B98DCAD-A7D8-348D-E9F5-204315DD2439}"/>
                </a:ext>
              </a:extLst>
            </p:cNvPr>
            <p:cNvSpPr/>
            <p:nvPr/>
          </p:nvSpPr>
          <p:spPr>
            <a:xfrm>
              <a:off x="773030" y="4860707"/>
              <a:ext cx="2936308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</a:pPr>
              <a:r>
                <a:rPr lang="en-US" sz="1600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sz="16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Order of questions (God's view first vs. own view first)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8533E1-058C-6F09-4CFF-DF4444E3D665}"/>
              </a:ext>
            </a:extLst>
          </p:cNvPr>
          <p:cNvGrpSpPr/>
          <p:nvPr/>
        </p:nvGrpSpPr>
        <p:grpSpPr>
          <a:xfrm>
            <a:off x="7581735" y="2134032"/>
            <a:ext cx="3640733" cy="4353275"/>
            <a:chOff x="4253874" y="1876425"/>
            <a:chExt cx="3640733" cy="3943152"/>
          </a:xfrm>
        </p:grpSpPr>
        <p:sp>
          <p:nvSpPr>
            <p:cNvPr id="13" name="Text 8">
              <a:extLst>
                <a:ext uri="{FF2B5EF4-FFF2-40B4-BE49-F238E27FC236}">
                  <a16:creationId xmlns:a16="http://schemas.microsoft.com/office/drawing/2014/main" id="{B16C9B21-BD31-B6D0-023D-A1A9A66565EB}"/>
                </a:ext>
              </a:extLst>
            </p:cNvPr>
            <p:cNvSpPr/>
            <p:nvPr/>
          </p:nvSpPr>
          <p:spPr>
            <a:xfrm>
              <a:off x="4253874" y="1876425"/>
              <a:ext cx="3640733" cy="3943152"/>
            </a:xfrm>
            <a:prstGeom prst="roundRect">
              <a:avLst>
                <a:gd name="adj" fmla="val 4186"/>
              </a:avLst>
            </a:prstGeom>
            <a:solidFill>
              <a:srgbClr val="FFFFFF"/>
            </a:solidFill>
            <a:ln/>
            <a:effectLst>
              <a:outerShdw blurRad="114300" dist="38100" dir="5400000" algn="bl" rotWithShape="0">
                <a:srgbClr val="000000">
                  <a:alpha val="8000"/>
                </a:srgbClr>
              </a:outerShdw>
            </a:effectLst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Text 9">
              <a:extLst>
                <a:ext uri="{FF2B5EF4-FFF2-40B4-BE49-F238E27FC236}">
                  <a16:creationId xmlns:a16="http://schemas.microsoft.com/office/drawing/2014/main" id="{0CF1F772-4EAC-C70F-E913-DAC9DDF26FB5}"/>
                </a:ext>
              </a:extLst>
            </p:cNvPr>
            <p:cNvSpPr/>
            <p:nvPr/>
          </p:nvSpPr>
          <p:spPr>
            <a:xfrm>
              <a:off x="4529733" y="2130425"/>
              <a:ext cx="635000" cy="635000"/>
            </a:xfrm>
            <a:prstGeom prst="roundRect">
              <a:avLst>
                <a:gd name="adj" fmla="val 20000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Text 10">
              <a:extLst>
                <a:ext uri="{FF2B5EF4-FFF2-40B4-BE49-F238E27FC236}">
                  <a16:creationId xmlns:a16="http://schemas.microsoft.com/office/drawing/2014/main" id="{638298F3-674C-200C-5EEF-25B6BE1D753D}"/>
                </a:ext>
              </a:extLst>
            </p:cNvPr>
            <p:cNvSpPr/>
            <p:nvPr/>
          </p:nvSpPr>
          <p:spPr>
            <a:xfrm>
              <a:off x="4635501" y="2234605"/>
              <a:ext cx="431935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3360"/>
                </a:lnSpc>
              </a:pPr>
              <a:r>
                <a:rPr lang="en-US" sz="24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DV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 11">
              <a:extLst>
                <a:ext uri="{FF2B5EF4-FFF2-40B4-BE49-F238E27FC236}">
                  <a16:creationId xmlns:a16="http://schemas.microsoft.com/office/drawing/2014/main" id="{E5459332-EBB2-53CC-F54D-D3D5E88F06C9}"/>
                </a:ext>
              </a:extLst>
            </p:cNvPr>
            <p:cNvSpPr/>
            <p:nvPr/>
          </p:nvSpPr>
          <p:spPr>
            <a:xfrm>
              <a:off x="4529734" y="3296346"/>
              <a:ext cx="3195388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Dependent Variable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 12">
              <a:extLst>
                <a:ext uri="{FF2B5EF4-FFF2-40B4-BE49-F238E27FC236}">
                  <a16:creationId xmlns:a16="http://schemas.microsoft.com/office/drawing/2014/main" id="{98F6A077-23B9-6818-5DD4-1B6E04C59159}"/>
                </a:ext>
              </a:extLst>
            </p:cNvPr>
            <p:cNvSpPr/>
            <p:nvPr/>
          </p:nvSpPr>
          <p:spPr>
            <a:xfrm>
              <a:off x="4529734" y="3786386"/>
              <a:ext cx="3195388" cy="7429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51"/>
                </a:lnSpc>
              </a:pP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variable that is </a:t>
              </a:r>
              <a:r>
                <a:rPr lang="en-US" sz="16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measured</a:t>
              </a:r>
              <a:r>
                <a:rPr lang="en-US" sz="1600" dirty="0">
                  <a:solidFill>
                    <a:srgbClr val="57534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as the outcome; hypothesized to depend on the IV.</a:t>
              </a:r>
              <a:endParaRPr lang="en-US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Text 13">
              <a:extLst>
                <a:ext uri="{FF2B5EF4-FFF2-40B4-BE49-F238E27FC236}">
                  <a16:creationId xmlns:a16="http://schemas.microsoft.com/office/drawing/2014/main" id="{6B53FEC4-7AA7-9469-5EFC-EEF59A707BE8}"/>
                </a:ext>
              </a:extLst>
            </p:cNvPr>
            <p:cNvSpPr/>
            <p:nvPr/>
          </p:nvSpPr>
          <p:spPr>
            <a:xfrm>
              <a:off x="4529734" y="4884936"/>
              <a:ext cx="3132733" cy="680640"/>
            </a:xfrm>
            <a:prstGeom prst="roundRect">
              <a:avLst>
                <a:gd name="adj" fmla="val 11195"/>
              </a:avLst>
            </a:prstGeom>
            <a:solidFill>
              <a:srgbClr val="E7E5E4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Text 14">
              <a:extLst>
                <a:ext uri="{FF2B5EF4-FFF2-40B4-BE49-F238E27FC236}">
                  <a16:creationId xmlns:a16="http://schemas.microsoft.com/office/drawing/2014/main" id="{E5605030-CEC5-4577-21B7-F37BF263B542}"/>
                </a:ext>
              </a:extLst>
            </p:cNvPr>
            <p:cNvSpPr/>
            <p:nvPr/>
          </p:nvSpPr>
          <p:spPr>
            <a:xfrm>
              <a:off x="4659274" y="4957163"/>
              <a:ext cx="2936308" cy="4266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80"/>
                </a:lnSpc>
              </a:pPr>
              <a:r>
                <a:rPr lang="en-US" b="1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People's expressed views about abortion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7C5FFAB-7EF6-03DC-7638-ECD8C4691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738" y="3575011"/>
            <a:ext cx="2419088" cy="185781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AEA9760-E53A-FEC3-B017-3245E8BFA24A}"/>
              </a:ext>
            </a:extLst>
          </p:cNvPr>
          <p:cNvSpPr txBox="1"/>
          <p:nvPr/>
        </p:nvSpPr>
        <p:spPr>
          <a:xfrm>
            <a:off x="1193570" y="1682200"/>
            <a:ext cx="9377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Manipulate the IV. </a:t>
            </a:r>
            <a:r>
              <a:rPr lang="en-US" sz="2400" b="1" i="1" dirty="0">
                <a:solidFill>
                  <a:srgbClr val="D69E2E"/>
                </a:solidFill>
              </a:rPr>
              <a:t>THEN</a:t>
            </a:r>
            <a:r>
              <a:rPr lang="en-US" sz="2400" dirty="0"/>
              <a:t> measure the DV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77608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ABEE-6C35-F3D3-4966-6F6637425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A365D"/>
                </a:solidFill>
                <a:latin typeface="Georgia" panose="02040502050405020303" pitchFamily="18" charset="0"/>
              </a:rPr>
              <a:t>Solving for Third Variables</a:t>
            </a:r>
          </a:p>
        </p:txBody>
      </p:sp>
      <p:pic>
        <p:nvPicPr>
          <p:cNvPr id="4" name="Image 0" descr="/tmp/rasterized-gradient-7a7e5a7e.png">
            <a:extLst>
              <a:ext uri="{FF2B5EF4-FFF2-40B4-BE49-F238E27FC236}">
                <a16:creationId xmlns:a16="http://schemas.microsoft.com/office/drawing/2014/main" id="{6C19B20D-C39F-DC65-070A-4561A7171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71079"/>
            <a:ext cx="11430000" cy="1470620"/>
          </a:xfrm>
          <a:prstGeom prst="rect">
            <a:avLst/>
          </a:prstGeom>
        </p:spPr>
      </p:pic>
      <p:sp>
        <p:nvSpPr>
          <p:cNvPr id="5" name="Text 2">
            <a:extLst>
              <a:ext uri="{FF2B5EF4-FFF2-40B4-BE49-F238E27FC236}">
                <a16:creationId xmlns:a16="http://schemas.microsoft.com/office/drawing/2014/main" id="{67012AFC-2F6F-D608-B9E1-501CD064C36E}"/>
              </a:ext>
            </a:extLst>
          </p:cNvPr>
          <p:cNvSpPr/>
          <p:nvPr/>
        </p:nvSpPr>
        <p:spPr>
          <a:xfrm>
            <a:off x="685801" y="1939528"/>
            <a:ext cx="11036808" cy="647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551"/>
              </a:lnSpc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Random assignment ensures all potential third variables are </a:t>
            </a:r>
            <a:r>
              <a:rPr lang="en-US" sz="2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equally distributed</a:t>
            </a:r>
            <a:r>
              <a:rPr lang="en-US" sz="2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across conditions—turning them into </a:t>
            </a:r>
            <a:r>
              <a:rPr lang="en-US" sz="24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constants</a:t>
            </a:r>
            <a:r>
              <a:rPr lang="en-US" sz="2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1C9F476-D0A0-6A1A-F1B3-E9E605BAABA0}"/>
              </a:ext>
            </a:extLst>
          </p:cNvPr>
          <p:cNvGrpSpPr/>
          <p:nvPr/>
        </p:nvGrpSpPr>
        <p:grpSpPr>
          <a:xfrm>
            <a:off x="685801" y="3175049"/>
            <a:ext cx="4839928" cy="2961968"/>
            <a:chOff x="285750" y="2009924"/>
            <a:chExt cx="4210050" cy="2402086"/>
          </a:xfrm>
        </p:grpSpPr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908EA30A-0F8B-A456-D1A7-AA274CFCB4AB}"/>
                </a:ext>
              </a:extLst>
            </p:cNvPr>
            <p:cNvSpPr/>
            <p:nvPr/>
          </p:nvSpPr>
          <p:spPr>
            <a:xfrm>
              <a:off x="285750" y="2009924"/>
              <a:ext cx="4210050" cy="2402086"/>
            </a:xfrm>
            <a:prstGeom prst="roundRect">
              <a:avLst>
                <a:gd name="adj" fmla="val 3965"/>
              </a:avLst>
            </a:prstGeom>
            <a:solidFill>
              <a:srgbClr val="FFFFFF"/>
            </a:solidFill>
            <a:ln w="19050">
              <a:solidFill>
                <a:srgbClr val="E7E5E4"/>
              </a:solidFill>
            </a:ln>
          </p:spPr>
          <p:txBody>
            <a:bodyPr wrap="square" rtlCol="0" anchor="ctr"/>
            <a:lstStyle/>
            <a:p>
              <a:pPr marL="0" indent="0">
                <a:buNone/>
              </a:pPr>
              <a:endParaRPr lang="en-US" sz="3600" dirty="0"/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B3FCB2C3-6E3C-E403-E5D2-897419113131}"/>
                </a:ext>
              </a:extLst>
            </p:cNvPr>
            <p:cNvSpPr/>
            <p:nvPr/>
          </p:nvSpPr>
          <p:spPr>
            <a:xfrm>
              <a:off x="457200" y="2181374"/>
              <a:ext cx="3944493" cy="173236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l">
                <a:lnSpc>
                  <a:spcPts val="1365"/>
                </a:lnSpc>
                <a:spcAft>
                  <a:spcPts val="750"/>
                </a:spcAft>
                <a:buNone/>
              </a:pPr>
              <a:r>
                <a:rPr lang="en-US" sz="2400" b="1" dirty="0">
                  <a:solidFill>
                    <a:srgbClr val="0D9488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WHAT GETS EQUALIZED</a:t>
              </a:r>
              <a:endParaRPr lang="en-US" sz="2400" dirty="0"/>
            </a:p>
          </p:txBody>
        </p:sp>
        <p:sp>
          <p:nvSpPr>
            <p:cNvPr id="9" name="Text 5">
              <a:extLst>
                <a:ext uri="{FF2B5EF4-FFF2-40B4-BE49-F238E27FC236}">
                  <a16:creationId xmlns:a16="http://schemas.microsoft.com/office/drawing/2014/main" id="{EA5F6E5F-282F-9882-11B3-719989BDDBDC}"/>
                </a:ext>
              </a:extLst>
            </p:cNvPr>
            <p:cNvSpPr/>
            <p:nvPr/>
          </p:nvSpPr>
          <p:spPr>
            <a:xfrm>
              <a:off x="457200" y="2602260"/>
              <a:ext cx="3867150" cy="1638300"/>
            </a:xfrm>
            <a:prstGeom prst="rect">
              <a:avLst/>
            </a:prstGeom>
            <a:noFill/>
            <a:ln/>
          </p:spPr>
          <p:txBody>
            <a:bodyPr wrap="square" lIns="85725" tIns="0" rIns="0" bIns="0" rtlCol="0" anchor="t"/>
            <a:lstStyle/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Age, education, background</a:t>
              </a:r>
              <a:endParaRPr lang="en-US" sz="20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Pre-existing</a:t>
              </a: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attitudes and beliefs</a:t>
              </a:r>
              <a:endParaRPr lang="en-US" sz="20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Religious upbringing</a:t>
              </a:r>
              <a:endParaRPr lang="en-US" sz="20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Political ideology</a:t>
              </a:r>
              <a:endParaRPr lang="en-US" sz="2000" dirty="0"/>
            </a:p>
            <a:p>
              <a:pPr marL="85725" indent="-85725" algn="l">
                <a:lnSpc>
                  <a:spcPts val="2100"/>
                </a:lnSpc>
                <a:spcAft>
                  <a:spcPts val="300"/>
                </a:spcAft>
                <a:buSzPct val="100000"/>
                <a:buChar char="•"/>
              </a:pPr>
              <a:r>
                <a:rPr lang="en-US" sz="2000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Variables the researcher hasn't even considered!</a:t>
              </a:r>
              <a:endParaRPr lang="en-US" sz="20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86EDDA-FCF9-A29D-D0C4-46C2FA11DA4C}"/>
              </a:ext>
            </a:extLst>
          </p:cNvPr>
          <p:cNvGrpSpPr/>
          <p:nvPr/>
        </p:nvGrpSpPr>
        <p:grpSpPr>
          <a:xfrm>
            <a:off x="5837903" y="3380793"/>
            <a:ext cx="5311877" cy="2602484"/>
            <a:chOff x="4648200" y="2208163"/>
            <a:chExt cx="4210050" cy="2005608"/>
          </a:xfrm>
        </p:grpSpPr>
        <p:sp>
          <p:nvSpPr>
            <p:cNvPr id="11" name="Text 6">
              <a:extLst>
                <a:ext uri="{FF2B5EF4-FFF2-40B4-BE49-F238E27FC236}">
                  <a16:creationId xmlns:a16="http://schemas.microsoft.com/office/drawing/2014/main" id="{B88C3952-DF2E-2078-E0DC-7DC652223A1A}"/>
                </a:ext>
              </a:extLst>
            </p:cNvPr>
            <p:cNvSpPr/>
            <p:nvPr/>
          </p:nvSpPr>
          <p:spPr>
            <a:xfrm>
              <a:off x="4648200" y="2208163"/>
              <a:ext cx="4210050" cy="2005608"/>
            </a:xfrm>
            <a:prstGeom prst="roundRect">
              <a:avLst>
                <a:gd name="adj" fmla="val 4749"/>
              </a:avLst>
            </a:prstGeom>
            <a:solidFill>
              <a:srgbClr val="FFFFFF"/>
            </a:solidFill>
            <a:ln w="19050">
              <a:solidFill>
                <a:srgbClr val="E7E5E4"/>
              </a:solidFill>
            </a:ln>
          </p:spPr>
          <p:txBody>
            <a:bodyPr wrap="square" rtlCol="0" anchor="ctr"/>
            <a:lstStyle/>
            <a:p>
              <a:pPr marL="0" indent="0">
                <a:buNone/>
              </a:pPr>
              <a:endParaRPr lang="en-US" sz="3600" dirty="0"/>
            </a:p>
          </p:txBody>
        </p:sp>
        <p:sp>
          <p:nvSpPr>
            <p:cNvPr id="12" name="Text 7">
              <a:extLst>
                <a:ext uri="{FF2B5EF4-FFF2-40B4-BE49-F238E27FC236}">
                  <a16:creationId xmlns:a16="http://schemas.microsoft.com/office/drawing/2014/main" id="{D870F9AF-6B98-55EF-558A-46F5F59A6ED0}"/>
                </a:ext>
              </a:extLst>
            </p:cNvPr>
            <p:cNvSpPr/>
            <p:nvPr/>
          </p:nvSpPr>
          <p:spPr>
            <a:xfrm>
              <a:off x="4819650" y="2379613"/>
              <a:ext cx="3944493" cy="173236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l">
                <a:lnSpc>
                  <a:spcPts val="1365"/>
                </a:lnSpc>
                <a:spcAft>
                  <a:spcPts val="750"/>
                </a:spcAft>
                <a:buNone/>
              </a:pPr>
              <a:r>
                <a:rPr lang="en-US" sz="2400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RESULT</a:t>
              </a:r>
              <a:endParaRPr lang="en-US" sz="2400" dirty="0"/>
            </a:p>
          </p:txBody>
        </p:sp>
        <p:sp>
          <p:nvSpPr>
            <p:cNvPr id="13" name="Text 8">
              <a:extLst>
                <a:ext uri="{FF2B5EF4-FFF2-40B4-BE49-F238E27FC236}">
                  <a16:creationId xmlns:a16="http://schemas.microsoft.com/office/drawing/2014/main" id="{78C9BFF0-86CD-094F-B4DC-93E444F75617}"/>
                </a:ext>
              </a:extLst>
            </p:cNvPr>
            <p:cNvSpPr/>
            <p:nvPr/>
          </p:nvSpPr>
          <p:spPr>
            <a:xfrm>
              <a:off x="4819650" y="2800499"/>
              <a:ext cx="3944493" cy="40005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l">
                <a:lnSpc>
                  <a:spcPts val="1575"/>
                </a:lnSpc>
                <a:spcAft>
                  <a:spcPts val="900"/>
                </a:spcAft>
                <a:buNone/>
              </a:pP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</a:t>
              </a:r>
              <a:r>
                <a:rPr lang="en-US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only thing</a:t>
              </a:r>
              <a:r>
                <a:rPr lang="en-US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</a:t>
              </a: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that differs between conditions is the experimental manipulation.</a:t>
              </a:r>
              <a:endParaRPr lang="en-US" dirty="0"/>
            </a:p>
          </p:txBody>
        </p:sp>
        <p:sp>
          <p:nvSpPr>
            <p:cNvPr id="14" name="Text 10">
              <a:extLst>
                <a:ext uri="{FF2B5EF4-FFF2-40B4-BE49-F238E27FC236}">
                  <a16:creationId xmlns:a16="http://schemas.microsoft.com/office/drawing/2014/main" id="{88B326B0-1804-3732-675D-889DB43FF44E}"/>
                </a:ext>
              </a:extLst>
            </p:cNvPr>
            <p:cNvSpPr/>
            <p:nvPr/>
          </p:nvSpPr>
          <p:spPr>
            <a:xfrm>
              <a:off x="4933950" y="3581549"/>
              <a:ext cx="3711321" cy="346472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l">
                <a:lnSpc>
                  <a:spcPts val="1365"/>
                </a:lnSpc>
                <a:buNone/>
              </a:pP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Therefore, any observed differences in the DV </a:t>
              </a:r>
              <a:r>
                <a:rPr lang="en-US" b="1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must be caused</a:t>
              </a:r>
              <a:r>
                <a:rPr lang="en-US" dirty="0">
                  <a:solidFill>
                    <a:srgbClr val="D69E2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</a:t>
              </a:r>
              <a:r>
                <a:rPr lang="en-US" dirty="0">
                  <a:solidFill>
                    <a:srgbClr val="1C1917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by the manipulation.</a:t>
              </a:r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AB51014-DC32-35A2-D407-72A11C1F488A}"/>
              </a:ext>
            </a:extLst>
          </p:cNvPr>
          <p:cNvGrpSpPr/>
          <p:nvPr/>
        </p:nvGrpSpPr>
        <p:grpSpPr>
          <a:xfrm>
            <a:off x="1551654" y="6288175"/>
            <a:ext cx="8572500" cy="453330"/>
            <a:chOff x="285750" y="4564410"/>
            <a:chExt cx="8572500" cy="453330"/>
          </a:xfrm>
        </p:grpSpPr>
        <p:sp>
          <p:nvSpPr>
            <p:cNvPr id="16" name="Text 11">
              <a:extLst>
                <a:ext uri="{FF2B5EF4-FFF2-40B4-BE49-F238E27FC236}">
                  <a16:creationId xmlns:a16="http://schemas.microsoft.com/office/drawing/2014/main" id="{E83A3E5A-C051-5957-8EA3-78DB73F9783B}"/>
                </a:ext>
              </a:extLst>
            </p:cNvPr>
            <p:cNvSpPr/>
            <p:nvPr/>
          </p:nvSpPr>
          <p:spPr>
            <a:xfrm>
              <a:off x="285750" y="4564410"/>
              <a:ext cx="8572500" cy="453330"/>
            </a:xfrm>
            <a:prstGeom prst="roundRect">
              <a:avLst>
                <a:gd name="adj" fmla="val 16809"/>
              </a:avLst>
            </a:prstGeom>
            <a:solidFill>
              <a:srgbClr val="0D9488"/>
            </a:solidFill>
            <a:ln/>
          </p:spPr>
          <p:txBody>
            <a:bodyPr wrap="square" rtlCol="0" anchor="ctr"/>
            <a:lstStyle/>
            <a:p>
              <a:pPr marL="0" indent="0">
                <a:buNone/>
              </a:pPr>
              <a:endParaRPr lang="en-US" sz="3600" dirty="0"/>
            </a:p>
          </p:txBody>
        </p:sp>
        <p:sp>
          <p:nvSpPr>
            <p:cNvPr id="17" name="Text 12">
              <a:extLst>
                <a:ext uri="{FF2B5EF4-FFF2-40B4-BE49-F238E27FC236}">
                  <a16:creationId xmlns:a16="http://schemas.microsoft.com/office/drawing/2014/main" id="{0C823323-8288-014C-4BAC-E22319F46213}"/>
                </a:ext>
              </a:extLst>
            </p:cNvPr>
            <p:cNvSpPr/>
            <p:nvPr/>
          </p:nvSpPr>
          <p:spPr>
            <a:xfrm>
              <a:off x="394335" y="4697760"/>
              <a:ext cx="8355330" cy="18663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ctr">
                <a:lnSpc>
                  <a:spcPts val="1470"/>
                </a:lnSpc>
                <a:buNone/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This is how experiments solve the third-variable problem!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663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Modified xmlns="2cfcbfac-5f90-4a73-9575-0ef274affdb0" xsi:nil="true"/>
    <TaxCatchAll xmlns="172308ea-7c92-45bc-bd09-44fa4aca3a06" xsi:nil="true"/>
    <lcf76f155ced4ddcb4097134ff3c332f xmlns="2cfcbfac-5f90-4a73-9575-0ef274affdb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ADCEA2798D14599E35A4B89CDDEC0" ma:contentTypeVersion="17" ma:contentTypeDescription="Create a new document." ma:contentTypeScope="" ma:versionID="93b043282904d177dfc0000df827d337">
  <xsd:schema xmlns:xsd="http://www.w3.org/2001/XMLSchema" xmlns:xs="http://www.w3.org/2001/XMLSchema" xmlns:p="http://schemas.microsoft.com/office/2006/metadata/properties" xmlns:ns2="2cfcbfac-5f90-4a73-9575-0ef274affdb0" xmlns:ns3="172308ea-7c92-45bc-bd09-44fa4aca3a06" targetNamespace="http://schemas.microsoft.com/office/2006/metadata/properties" ma:root="true" ma:fieldsID="7deff3d1dc1246741225273c0b5ef64d" ns2:_="" ns3:_="">
    <xsd:import namespace="2cfcbfac-5f90-4a73-9575-0ef274affdb0"/>
    <xsd:import namespace="172308ea-7c92-45bc-bd09-44fa4aca3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DateModified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cbfac-5f90-4a73-9575-0ef274affd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9f639d2-9425-406a-b7d7-53d88a02ef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Modified" ma:index="23" nillable="true" ma:displayName="Date Modified" ma:format="DateOnly" ma:internalName="DateModified">
      <xsd:simpleType>
        <xsd:restriction base="dms:DateTim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308ea-7c92-45bc-bd09-44fa4aca3a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1de10c6-f71a-4663-a1bf-833061db95ad}" ma:internalName="TaxCatchAll" ma:showField="CatchAllData" ma:web="172308ea-7c92-45bc-bd09-44fa4aca3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4F5BD2-4A53-4DA9-8F1B-C32F44FBFC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DF156A-F0CD-4D48-A86A-C593A2BED1AA}">
  <ds:schemaRefs>
    <ds:schemaRef ds:uri="http://schemas.microsoft.com/office/2006/metadata/properties"/>
    <ds:schemaRef ds:uri="http://schemas.microsoft.com/office/infopath/2007/PartnerControls"/>
    <ds:schemaRef ds:uri="2cfcbfac-5f90-4a73-9575-0ef274affdb0"/>
    <ds:schemaRef ds:uri="172308ea-7c92-45bc-bd09-44fa4aca3a06"/>
  </ds:schemaRefs>
</ds:datastoreItem>
</file>

<file path=customXml/itemProps3.xml><?xml version="1.0" encoding="utf-8"?>
<ds:datastoreItem xmlns:ds="http://schemas.openxmlformats.org/officeDocument/2006/customXml" ds:itemID="{93B1D883-559B-4EFB-8767-778E6E48FA15}"/>
</file>

<file path=docProps/app.xml><?xml version="1.0" encoding="utf-8"?>
<Properties xmlns="http://schemas.openxmlformats.org/officeDocument/2006/extended-properties" xmlns:vt="http://schemas.openxmlformats.org/officeDocument/2006/docPropsVTypes">
  <TotalTime>1968</TotalTime>
  <Words>2722</Words>
  <Application>Microsoft Office PowerPoint</Application>
  <PresentationFormat>Widescreen</PresentationFormat>
  <Paragraphs>423</Paragraphs>
  <Slides>35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1_Office Theme</vt:lpstr>
      <vt:lpstr>PowerPoint Presentation</vt:lpstr>
      <vt:lpstr>Learning Objectives</vt:lpstr>
      <vt:lpstr>Scientific Literacy</vt:lpstr>
      <vt:lpstr>PowerPoint Presentation</vt:lpstr>
      <vt:lpstr>A Personal Question</vt:lpstr>
      <vt:lpstr>PowerPoint Presentation</vt:lpstr>
      <vt:lpstr>Elements of An Experiment</vt:lpstr>
      <vt:lpstr>Solving the Directionality Problem</vt:lpstr>
      <vt:lpstr>Solving for Third Variables</vt:lpstr>
      <vt:lpstr>The God’s View Study</vt:lpstr>
      <vt:lpstr>PowerPoint Presentation</vt:lpstr>
      <vt:lpstr>Randomization</vt:lpstr>
      <vt:lpstr>Why Control Groups Are Necessary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Within Subjects (Repeated Measures)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Results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Moss</dc:creator>
  <cp:lastModifiedBy>Aaron Moss</cp:lastModifiedBy>
  <cp:revision>2</cp:revision>
  <dcterms:created xsi:type="dcterms:W3CDTF">2025-12-01T18:48:15Z</dcterms:created>
  <dcterms:modified xsi:type="dcterms:W3CDTF">2026-01-13T15:12:58Z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0x010100051ADCEA2798D14599E35A4B89CDDEC0</vt:lpwstr>
  </property>
  <property fmtid="{D5CDD505-2E9C-101B-9397-08002B2CF9AE}" pid="3" name="MediaServiceImageTags">
    <vt:lpwstr/>
  </property>
</Properties>
</file>